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20" r:id="rId1"/>
  </p:sldMasterIdLst>
  <p:sldIdLst>
    <p:sldId id="256" r:id="rId2"/>
    <p:sldId id="782" r:id="rId3"/>
    <p:sldId id="783" r:id="rId4"/>
    <p:sldId id="784" r:id="rId5"/>
    <p:sldId id="785" r:id="rId6"/>
    <p:sldId id="786" r:id="rId7"/>
    <p:sldId id="787"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h Duong Nguyen" initials="ADN" lastIdx="1" clrIdx="0">
    <p:extLst>
      <p:ext uri="{19B8F6BF-5375-455C-9EA6-DF929625EA0E}">
        <p15:presenceInfo xmlns:p15="http://schemas.microsoft.com/office/powerpoint/2012/main" userId="76b30ba8e9f3ee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03" autoAdjust="0"/>
    <p:restoredTop sz="94660"/>
  </p:normalViewPr>
  <p:slideViewPr>
    <p:cSldViewPr snapToGrid="0">
      <p:cViewPr varScale="1">
        <p:scale>
          <a:sx n="102" d="100"/>
          <a:sy n="102"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9A66D5-73C9-4247-A943-AA81ED96532E}"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2265E-39EF-4BB3-8C59-1FCA4DB7C6B4}"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9A66D5-73C9-4247-A943-AA81ED96532E}"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A66D5-73C9-4247-A943-AA81ED96532E}"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ambria" panose="02040503050406030204" pitchFamily="18" charset="0"/>
                <a:ea typeface="Cambria" panose="02040503050406030204" pitchFamily="18" charset="0"/>
              </a:defRPr>
            </a:lvl1pPr>
          </a:lstStyle>
          <a:p>
            <a:r>
              <a:rPr lang="en-US"/>
              <a:t>Click to edit Master title style</a:t>
            </a:r>
          </a:p>
        </p:txBody>
      </p:sp>
      <p:sp>
        <p:nvSpPr>
          <p:cNvPr id="3" name="Content Placeholder 2"/>
          <p:cNvSpPr>
            <a:spLocks noGrp="1"/>
          </p:cNvSpPr>
          <p:nvPr>
            <p:ph idx="1"/>
          </p:nvPr>
        </p:nvSpPr>
        <p:spPr>
          <a:xfrm>
            <a:off x="609600" y="1611923"/>
            <a:ext cx="10972800" cy="4876800"/>
          </a:xfrm>
        </p:spPr>
        <p:txBody>
          <a:bodyPr/>
          <a:lstStyle>
            <a:lvl1pPr marL="182880" indent="-182880" algn="just">
              <a:spcBef>
                <a:spcPts val="600"/>
              </a:spcBef>
              <a:spcAft>
                <a:spcPts val="600"/>
              </a:spcAft>
              <a:buFont typeface="Wingdings" panose="05000000000000000000" pitchFamily="2" charset="2"/>
              <a:buChar char="Ø"/>
              <a:defRPr sz="2600">
                <a:solidFill>
                  <a:schemeClr val="tx1"/>
                </a:solidFill>
                <a:latin typeface="Cambria" panose="02040503050406030204" pitchFamily="18" charset="0"/>
                <a:ea typeface="Cambria" panose="02040503050406030204" pitchFamily="18" charset="0"/>
              </a:defRPr>
            </a:lvl1pPr>
            <a:lvl2pPr algn="just">
              <a:spcBef>
                <a:spcPts val="600"/>
              </a:spcBef>
              <a:spcAft>
                <a:spcPts val="600"/>
              </a:spcAft>
              <a:defRPr sz="2400" i="1">
                <a:solidFill>
                  <a:schemeClr val="tx1"/>
                </a:solidFill>
                <a:latin typeface="Cambria" panose="02040503050406030204" pitchFamily="18" charset="0"/>
                <a:ea typeface="Cambria" panose="02040503050406030204" pitchFamily="18" charset="0"/>
              </a:defRPr>
            </a:lvl2pPr>
            <a:lvl3pPr algn="just">
              <a:spcBef>
                <a:spcPts val="600"/>
              </a:spcBef>
              <a:spcAft>
                <a:spcPts val="600"/>
              </a:spcAft>
              <a:defRPr sz="2000">
                <a:solidFill>
                  <a:schemeClr val="tx1"/>
                </a:solidFill>
                <a:latin typeface="Cambria" panose="02040503050406030204" pitchFamily="18" charset="0"/>
                <a:ea typeface="Cambria" panose="02040503050406030204" pitchFamily="18" charset="0"/>
              </a:defRPr>
            </a:lvl3pPr>
            <a:lvl4pPr algn="just">
              <a:spcBef>
                <a:spcPts val="600"/>
              </a:spcBef>
              <a:spcAft>
                <a:spcPts val="600"/>
              </a:spcAft>
              <a:defRPr>
                <a:solidFill>
                  <a:schemeClr val="tx1"/>
                </a:solidFill>
                <a:latin typeface="Cambria" panose="02040503050406030204" pitchFamily="18" charset="0"/>
                <a:ea typeface="Cambria" panose="02040503050406030204" pitchFamily="18" charset="0"/>
              </a:defRPr>
            </a:lvl4pPr>
            <a:lvl5pPr algn="just">
              <a:spcBef>
                <a:spcPts val="600"/>
              </a:spcBef>
              <a:spcAft>
                <a:spcPts val="600"/>
              </a:spcAft>
              <a:defRPr>
                <a:solidFill>
                  <a:schemeClr val="tx1"/>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9A66D5-73C9-4247-A943-AA81ED96532E}"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9A66D5-73C9-4247-A943-AA81ED96532E}"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2265E-39EF-4BB3-8C59-1FCA4DB7C6B4}"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A66D5-73C9-4247-A943-AA81ED96532E}"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A66D5-73C9-4247-A943-AA81ED96532E}"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2265E-39EF-4BB3-8C59-1FCA4DB7C6B4}"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9A66D5-73C9-4247-A943-AA81ED96532E}"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A66D5-73C9-4247-A943-AA81ED96532E}"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9A66D5-73C9-4247-A943-AA81ED96532E}"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2265E-39EF-4BB3-8C59-1FCA4DB7C6B4}"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9A66D5-73C9-4247-A943-AA81ED96532E}"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2265E-39EF-4BB3-8C59-1FCA4DB7C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E19A66D5-73C9-4247-A943-AA81ED96532E}" type="datetimeFigureOut">
              <a:rPr lang="en-US" smtClean="0"/>
              <a:t>9/13/2023</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9C72265E-39EF-4BB3-8C59-1FCA4DB7C6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b="1" kern="1200" spc="-100" baseline="0">
          <a:solidFill>
            <a:schemeClr val="tx2"/>
          </a:solidFill>
          <a:latin typeface="Cambria" panose="02040503050406030204" pitchFamily="18" charset="0"/>
          <a:ea typeface="Cambria" panose="02040503050406030204" pitchFamily="18" charset="0"/>
          <a:cs typeface="+mj-cs"/>
        </a:defRPr>
      </a:lvl1pPr>
    </p:titleStyle>
    <p:bodyStyle>
      <a:lvl1pPr marL="182880" indent="-182880" algn="just" defTabSz="914400" rtl="0" eaLnBrk="1" latinLnBrk="0" hangingPunct="1">
        <a:spcBef>
          <a:spcPts val="600"/>
        </a:spcBef>
        <a:spcAft>
          <a:spcPts val="600"/>
        </a:spcAft>
        <a:buClr>
          <a:schemeClr val="accent1"/>
        </a:buClr>
        <a:buSzPct val="85000"/>
        <a:buFont typeface="Wingdings" panose="05000000000000000000" pitchFamily="2" charset="2"/>
        <a:buChar char="Ø"/>
        <a:defRPr sz="2400" kern="1200">
          <a:solidFill>
            <a:schemeClr val="tx1"/>
          </a:solidFill>
          <a:latin typeface="Cambria" panose="02040503050406030204" pitchFamily="18" charset="0"/>
          <a:ea typeface="Cambria" panose="02040503050406030204" pitchFamily="18" charset="0"/>
          <a:cs typeface="+mn-cs"/>
        </a:defRPr>
      </a:lvl1pPr>
      <a:lvl2pPr marL="457200" indent="-182880" algn="just" defTabSz="914400" rtl="0" eaLnBrk="1" latinLnBrk="0" hangingPunct="1">
        <a:spcBef>
          <a:spcPts val="600"/>
        </a:spcBef>
        <a:spcAft>
          <a:spcPts val="600"/>
        </a:spcAft>
        <a:buClr>
          <a:schemeClr val="accent1"/>
        </a:buClr>
        <a:buSzPct val="85000"/>
        <a:buFont typeface="Arial" pitchFamily="34" charset="0"/>
        <a:buChar char="•"/>
        <a:defRPr sz="2200" i="1" kern="1200">
          <a:solidFill>
            <a:schemeClr val="tx1"/>
          </a:solidFill>
          <a:latin typeface="Cambria" panose="02040503050406030204" pitchFamily="18" charset="0"/>
          <a:ea typeface="Cambria" panose="02040503050406030204" pitchFamily="18" charset="0"/>
          <a:cs typeface="+mn-cs"/>
        </a:defRPr>
      </a:lvl2pPr>
      <a:lvl3pPr marL="731520" indent="-182880" algn="just" defTabSz="914400" rtl="0" eaLnBrk="1" latinLnBrk="0" hangingPunct="1">
        <a:spcBef>
          <a:spcPts val="600"/>
        </a:spcBef>
        <a:spcAft>
          <a:spcPts val="600"/>
        </a:spcAft>
        <a:buClr>
          <a:schemeClr val="accent1"/>
        </a:buClr>
        <a:buSzPct val="90000"/>
        <a:buFont typeface="Arial" pitchFamily="34" charset="0"/>
        <a:buChar char="•"/>
        <a:defRPr sz="2000" kern="1200">
          <a:solidFill>
            <a:schemeClr val="tx1"/>
          </a:solidFill>
          <a:latin typeface="Cambria" panose="02040503050406030204" pitchFamily="18" charset="0"/>
          <a:ea typeface="Cambria" panose="02040503050406030204" pitchFamily="18" charset="0"/>
          <a:cs typeface="+mn-cs"/>
        </a:defRPr>
      </a:lvl3pPr>
      <a:lvl4pPr marL="1005840" indent="-182880" algn="just" defTabSz="914400" rtl="0" eaLnBrk="1" latinLnBrk="0" hangingPunct="1">
        <a:spcBef>
          <a:spcPts val="600"/>
        </a:spcBef>
        <a:spcAft>
          <a:spcPts val="600"/>
        </a:spcAft>
        <a:buClr>
          <a:schemeClr val="accent1"/>
        </a:buClr>
        <a:buFont typeface="Arial" pitchFamily="34" charset="0"/>
        <a:buChar char="•"/>
        <a:defRPr sz="1600" kern="1200">
          <a:solidFill>
            <a:schemeClr val="tx1"/>
          </a:solidFill>
          <a:latin typeface="Cambria" panose="02040503050406030204" pitchFamily="18" charset="0"/>
          <a:ea typeface="Cambria" panose="02040503050406030204" pitchFamily="18" charset="0"/>
          <a:cs typeface="+mn-cs"/>
        </a:defRPr>
      </a:lvl4pPr>
      <a:lvl5pPr marL="1188720" indent="-137160" algn="just" defTabSz="914400" rtl="0" eaLnBrk="1" latinLnBrk="0" hangingPunct="1">
        <a:spcBef>
          <a:spcPts val="600"/>
        </a:spcBef>
        <a:spcAft>
          <a:spcPts val="600"/>
        </a:spcAft>
        <a:buClr>
          <a:schemeClr val="accent1"/>
        </a:buClr>
        <a:buSzPct val="100000"/>
        <a:buFont typeface="Arial" pitchFamily="34" charset="0"/>
        <a:buChar char="•"/>
        <a:defRPr sz="1400" kern="1200" baseline="0">
          <a:solidFill>
            <a:schemeClr val="tx1"/>
          </a:solidFill>
          <a:latin typeface="Cambria" panose="02040503050406030204" pitchFamily="18" charset="0"/>
          <a:ea typeface="Cambria" panose="02040503050406030204" pitchFamily="18"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hongminhtran@mpi.gov.v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315" y="829559"/>
            <a:ext cx="11199044" cy="2680404"/>
          </a:xfrm>
        </p:spPr>
        <p:txBody>
          <a:bodyPr>
            <a:normAutofit/>
          </a:bodyPr>
          <a:lstStyle/>
          <a:p>
            <a:pPr algn="ctr"/>
            <a:r>
              <a:rPr lang="vi-VN" sz="4000" b="1" cap="none" dirty="0">
                <a:solidFill>
                  <a:srgbClr val="002060"/>
                </a:solidFill>
                <a:cs typeface="Times New Roman" panose="02020603050405020304" pitchFamily="18" charset="0"/>
              </a:rPr>
              <a:t>Cơ cấu lại nền kinh tế 2021-2025: </a:t>
            </a:r>
            <a:br>
              <a:rPr lang="en-US" sz="4000" b="1" cap="none" dirty="0">
                <a:solidFill>
                  <a:srgbClr val="002060"/>
                </a:solidFill>
                <a:cs typeface="Times New Roman" panose="02020603050405020304" pitchFamily="18" charset="0"/>
              </a:rPr>
            </a:br>
            <a:r>
              <a:rPr lang="vi-VN" sz="3800" b="1" i="1" cap="none" dirty="0">
                <a:solidFill>
                  <a:srgbClr val="002060"/>
                </a:solidFill>
                <a:cs typeface="Times New Roman" panose="02020603050405020304" pitchFamily="18" charset="0"/>
              </a:rPr>
              <a:t>Vai trò quan trọng trong phát huy năng lực nội sinh, thúc đẩy tăng trưởng và phát triển bền vững</a:t>
            </a:r>
            <a:endParaRPr lang="en-US" sz="3800" b="1" i="1" cap="none" dirty="0">
              <a:solidFill>
                <a:srgbClr val="002060"/>
              </a:solidFill>
              <a:cs typeface="Times New Roman" panose="02020603050405020304" pitchFamily="18" charset="0"/>
            </a:endParaRPr>
          </a:p>
        </p:txBody>
      </p:sp>
      <p:sp>
        <p:nvSpPr>
          <p:cNvPr id="3" name="Subtitle 2"/>
          <p:cNvSpPr>
            <a:spLocks noGrp="1"/>
          </p:cNvSpPr>
          <p:nvPr>
            <p:ph type="subTitle" idx="1"/>
          </p:nvPr>
        </p:nvSpPr>
        <p:spPr>
          <a:xfrm>
            <a:off x="1659636" y="4712926"/>
            <a:ext cx="9144000" cy="1413164"/>
          </a:xfrm>
        </p:spPr>
        <p:txBody>
          <a:bodyPr>
            <a:noAutofit/>
          </a:bodyPr>
          <a:lstStyle/>
          <a:p>
            <a:pPr algn="ctr"/>
            <a:r>
              <a:rPr lang="en-US" b="1" dirty="0">
                <a:solidFill>
                  <a:srgbClr val="002060"/>
                </a:solidFill>
                <a:cs typeface="Times New Roman" panose="02020603050405020304" pitchFamily="18" charset="0"/>
              </a:rPr>
              <a:t>TS. </a:t>
            </a:r>
            <a:r>
              <a:rPr lang="en-US" b="1" dirty="0" err="1">
                <a:solidFill>
                  <a:srgbClr val="002060"/>
                </a:solidFill>
                <a:cs typeface="Times New Roman" panose="02020603050405020304" pitchFamily="18" charset="0"/>
              </a:rPr>
              <a:t>Trần</a:t>
            </a:r>
            <a:r>
              <a:rPr lang="en-US" b="1" dirty="0">
                <a:solidFill>
                  <a:srgbClr val="002060"/>
                </a:solidFill>
                <a:cs typeface="Times New Roman" panose="02020603050405020304" pitchFamily="18" charset="0"/>
              </a:rPr>
              <a:t> </a:t>
            </a:r>
            <a:r>
              <a:rPr lang="en-US" b="1" dirty="0" err="1">
                <a:solidFill>
                  <a:srgbClr val="002060"/>
                </a:solidFill>
                <a:cs typeface="Times New Roman" panose="02020603050405020304" pitchFamily="18" charset="0"/>
              </a:rPr>
              <a:t>Thị</a:t>
            </a:r>
            <a:r>
              <a:rPr lang="en-US" b="1" dirty="0">
                <a:solidFill>
                  <a:srgbClr val="002060"/>
                </a:solidFill>
                <a:cs typeface="Times New Roman" panose="02020603050405020304" pitchFamily="18" charset="0"/>
              </a:rPr>
              <a:t> </a:t>
            </a:r>
            <a:r>
              <a:rPr lang="en-US" b="1" dirty="0" err="1">
                <a:solidFill>
                  <a:srgbClr val="002060"/>
                </a:solidFill>
                <a:cs typeface="Times New Roman" panose="02020603050405020304" pitchFamily="18" charset="0"/>
              </a:rPr>
              <a:t>Hồng</a:t>
            </a:r>
            <a:r>
              <a:rPr lang="en-US" b="1" dirty="0">
                <a:solidFill>
                  <a:srgbClr val="002060"/>
                </a:solidFill>
                <a:cs typeface="Times New Roman" panose="02020603050405020304" pitchFamily="18" charset="0"/>
              </a:rPr>
              <a:t> Minh</a:t>
            </a:r>
          </a:p>
          <a:p>
            <a:pPr algn="ctr"/>
            <a:r>
              <a:rPr lang="en-US" dirty="0" err="1">
                <a:solidFill>
                  <a:srgbClr val="002060"/>
                </a:solidFill>
                <a:cs typeface="Times New Roman" panose="02020603050405020304" pitchFamily="18" charset="0"/>
              </a:rPr>
              <a:t>Viện</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trưởng</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Viện</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Nghiên</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cứu</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quản</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lý</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kinh</a:t>
            </a:r>
            <a:r>
              <a:rPr lang="en-US" dirty="0">
                <a:solidFill>
                  <a:srgbClr val="002060"/>
                </a:solidFill>
                <a:cs typeface="Times New Roman" panose="02020603050405020304" pitchFamily="18" charset="0"/>
              </a:rPr>
              <a:t> </a:t>
            </a:r>
            <a:r>
              <a:rPr lang="en-US" dirty="0" err="1">
                <a:solidFill>
                  <a:srgbClr val="002060"/>
                </a:solidFill>
                <a:cs typeface="Times New Roman" panose="02020603050405020304" pitchFamily="18" charset="0"/>
              </a:rPr>
              <a:t>tế</a:t>
            </a:r>
            <a:r>
              <a:rPr lang="en-US" dirty="0">
                <a:solidFill>
                  <a:srgbClr val="002060"/>
                </a:solidFill>
                <a:cs typeface="Times New Roman" panose="02020603050405020304" pitchFamily="18" charset="0"/>
              </a:rPr>
              <a:t> Trung </a:t>
            </a:r>
            <a:r>
              <a:rPr lang="en-US" dirty="0" err="1">
                <a:solidFill>
                  <a:srgbClr val="002060"/>
                </a:solidFill>
                <a:cs typeface="Times New Roman" panose="02020603050405020304" pitchFamily="18" charset="0"/>
              </a:rPr>
              <a:t>ương</a:t>
            </a:r>
            <a:endParaRPr lang="en-US" dirty="0">
              <a:solidFill>
                <a:srgbClr val="002060"/>
              </a:solidFill>
              <a:cs typeface="Times New Roman" panose="02020603050405020304" pitchFamily="18" charset="0"/>
            </a:endParaRPr>
          </a:p>
          <a:p>
            <a:pPr algn="ctr"/>
            <a:r>
              <a:rPr lang="en-US" dirty="0">
                <a:solidFill>
                  <a:srgbClr val="002060"/>
                </a:solidFill>
                <a:cs typeface="Times New Roman" panose="02020603050405020304" pitchFamily="18" charset="0"/>
              </a:rPr>
              <a:t>Hà Nội, </a:t>
            </a:r>
            <a:r>
              <a:rPr lang="en-US" dirty="0" err="1">
                <a:solidFill>
                  <a:srgbClr val="002060"/>
                </a:solidFill>
                <a:cs typeface="Times New Roman" panose="02020603050405020304" pitchFamily="18" charset="0"/>
              </a:rPr>
              <a:t>ngày</a:t>
            </a:r>
            <a:r>
              <a:rPr lang="en-US" dirty="0">
                <a:solidFill>
                  <a:srgbClr val="002060"/>
                </a:solidFill>
                <a:cs typeface="Times New Roman" panose="02020603050405020304" pitchFamily="18" charset="0"/>
              </a:rPr>
              <a:t> 19 </a:t>
            </a:r>
            <a:r>
              <a:rPr lang="en-US" dirty="0" err="1">
                <a:solidFill>
                  <a:srgbClr val="002060"/>
                </a:solidFill>
                <a:cs typeface="Times New Roman" panose="02020603050405020304" pitchFamily="18" charset="0"/>
              </a:rPr>
              <a:t>tháng</a:t>
            </a:r>
            <a:r>
              <a:rPr lang="en-US" dirty="0">
                <a:solidFill>
                  <a:srgbClr val="002060"/>
                </a:solidFill>
                <a:cs typeface="Times New Roman" panose="02020603050405020304" pitchFamily="18" charset="0"/>
              </a:rPr>
              <a:t> 9 </a:t>
            </a:r>
            <a:r>
              <a:rPr lang="en-US" dirty="0" err="1">
                <a:solidFill>
                  <a:srgbClr val="002060"/>
                </a:solidFill>
                <a:cs typeface="Times New Roman" panose="02020603050405020304" pitchFamily="18" charset="0"/>
              </a:rPr>
              <a:t>năm</a:t>
            </a:r>
            <a:r>
              <a:rPr lang="en-US" dirty="0">
                <a:solidFill>
                  <a:srgbClr val="002060"/>
                </a:solidFill>
                <a:cs typeface="Times New Roman" panose="02020603050405020304" pitchFamily="18" charset="0"/>
              </a:rPr>
              <a:t> 2023</a:t>
            </a:r>
          </a:p>
        </p:txBody>
      </p:sp>
    </p:spTree>
    <p:extLst>
      <p:ext uri="{BB962C8B-B14F-4D97-AF65-F5344CB8AC3E}">
        <p14:creationId xmlns:p14="http://schemas.microsoft.com/office/powerpoint/2010/main" val="352577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FB9E-5817-84F9-DC2C-28BE7A3C6299}"/>
              </a:ext>
            </a:extLst>
          </p:cNvPr>
          <p:cNvSpPr>
            <a:spLocks noGrp="1"/>
          </p:cNvSpPr>
          <p:nvPr>
            <p:ph type="title"/>
          </p:nvPr>
        </p:nvSpPr>
        <p:spPr/>
        <p:txBody>
          <a:bodyPr/>
          <a:lstStyle/>
          <a:p>
            <a:r>
              <a:rPr lang="vi-VN" dirty="0"/>
              <a:t>Cơ</a:t>
            </a:r>
            <a:r>
              <a:rPr lang="en-US" dirty="0"/>
              <a:t> </a:t>
            </a:r>
            <a:r>
              <a:rPr lang="en-US" dirty="0" err="1"/>
              <a:t>cấu</a:t>
            </a:r>
            <a:r>
              <a:rPr lang="en-US" dirty="0"/>
              <a:t> </a:t>
            </a:r>
            <a:r>
              <a:rPr lang="en-US" dirty="0" err="1"/>
              <a:t>lại</a:t>
            </a:r>
            <a:r>
              <a:rPr lang="en-US" dirty="0"/>
              <a:t> </a:t>
            </a:r>
            <a:r>
              <a:rPr lang="en-US" dirty="0" err="1"/>
              <a:t>nền</a:t>
            </a:r>
            <a:r>
              <a:rPr lang="en-US" dirty="0"/>
              <a:t> </a:t>
            </a:r>
            <a:r>
              <a:rPr lang="en-US" dirty="0" err="1"/>
              <a:t>kinh</a:t>
            </a:r>
            <a:r>
              <a:rPr lang="en-US" dirty="0"/>
              <a:t> </a:t>
            </a:r>
            <a:r>
              <a:rPr lang="en-US" dirty="0" err="1"/>
              <a:t>tế</a:t>
            </a:r>
            <a:endParaRPr lang="en-US" dirty="0"/>
          </a:p>
        </p:txBody>
      </p:sp>
      <p:sp>
        <p:nvSpPr>
          <p:cNvPr id="3" name="Content Placeholder 2">
            <a:extLst>
              <a:ext uri="{FF2B5EF4-FFF2-40B4-BE49-F238E27FC236}">
                <a16:creationId xmlns:a16="http://schemas.microsoft.com/office/drawing/2014/main" id="{726409AA-5110-E5C8-BE77-706611BFB6F6}"/>
              </a:ext>
            </a:extLst>
          </p:cNvPr>
          <p:cNvSpPr>
            <a:spLocks noGrp="1"/>
          </p:cNvSpPr>
          <p:nvPr>
            <p:ph idx="1"/>
          </p:nvPr>
        </p:nvSpPr>
        <p:spPr/>
        <p:txBody>
          <a:bodyPr/>
          <a:lstStyle/>
          <a:p>
            <a:r>
              <a:rPr lang="vi-VN" dirty="0"/>
              <a:t>Cơ cấu lại nền kinh tế trong các năm 2021-2023 đã mang lại một số kết quả tích cực.</a:t>
            </a:r>
            <a:endParaRPr lang="en-US" dirty="0"/>
          </a:p>
          <a:p>
            <a:pPr lvl="1"/>
            <a:r>
              <a:rPr lang="en-US" dirty="0"/>
              <a:t>C</a:t>
            </a:r>
            <a:r>
              <a:rPr lang="vi-VN" dirty="0"/>
              <a:t>ơ cấu kinh tế đã chuyển dịch đáng kể theo hướng số hóa, xanh hóa, ứng dụng các thành tựu </a:t>
            </a:r>
            <a:r>
              <a:rPr lang="en-US" dirty="0"/>
              <a:t>KHCN </a:t>
            </a:r>
            <a:r>
              <a:rPr lang="en-US" dirty="0" err="1"/>
              <a:t>và</a:t>
            </a:r>
            <a:r>
              <a:rPr lang="en-US" dirty="0"/>
              <a:t> ĐMST.</a:t>
            </a:r>
          </a:p>
          <a:p>
            <a:pPr lvl="1"/>
            <a:r>
              <a:rPr lang="en-US" dirty="0"/>
              <a:t>C</a:t>
            </a:r>
            <a:r>
              <a:rPr lang="vi-VN" dirty="0"/>
              <a:t>ơ cấu lại một số lĩnh vực trọng tâm (hệ thống các </a:t>
            </a:r>
            <a:r>
              <a:rPr lang="en-US" dirty="0"/>
              <a:t>TCTD</a:t>
            </a:r>
            <a:r>
              <a:rPr lang="vi-VN" dirty="0"/>
              <a:t>, </a:t>
            </a:r>
            <a:r>
              <a:rPr lang="en-US" dirty="0"/>
              <a:t>NSNN</a:t>
            </a:r>
            <a:r>
              <a:rPr lang="vi-VN" dirty="0"/>
              <a:t> và đầu tư công) đã đạt kết quả quan trọng, góp phần ổn định </a:t>
            </a:r>
            <a:r>
              <a:rPr lang="en-US" dirty="0"/>
              <a:t>KTVM,</a:t>
            </a:r>
            <a:r>
              <a:rPr lang="vi-VN" dirty="0"/>
              <a:t> duy trì đà tăng trưởng</a:t>
            </a:r>
            <a:r>
              <a:rPr lang="en-US" dirty="0"/>
              <a:t>.</a:t>
            </a:r>
          </a:p>
          <a:p>
            <a:pPr lvl="1"/>
            <a:r>
              <a:rPr lang="en-US" dirty="0"/>
              <a:t>K</a:t>
            </a:r>
            <a:r>
              <a:rPr lang="vi-VN" dirty="0"/>
              <a:t>hông gian kinh tế được mở rộng, tạo động lực mới, liền mạch và bền vững hơn</a:t>
            </a:r>
            <a:r>
              <a:rPr lang="en-US" dirty="0"/>
              <a:t>.</a:t>
            </a:r>
          </a:p>
          <a:p>
            <a:pPr lvl="1"/>
            <a:r>
              <a:rPr lang="en-US" dirty="0"/>
              <a:t>C</a:t>
            </a:r>
            <a:r>
              <a:rPr lang="vi-VN" dirty="0"/>
              <a:t>ác loại thị trường tiếp tục phát triển theo hướng hiệu quả và bền vững hơn.</a:t>
            </a:r>
            <a:endParaRPr lang="en-US" dirty="0"/>
          </a:p>
        </p:txBody>
      </p:sp>
    </p:spTree>
    <p:extLst>
      <p:ext uri="{BB962C8B-B14F-4D97-AF65-F5344CB8AC3E}">
        <p14:creationId xmlns:p14="http://schemas.microsoft.com/office/powerpoint/2010/main" val="316971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FB9E-5817-84F9-DC2C-28BE7A3C6299}"/>
              </a:ext>
            </a:extLst>
          </p:cNvPr>
          <p:cNvSpPr>
            <a:spLocks noGrp="1"/>
          </p:cNvSpPr>
          <p:nvPr>
            <p:ph type="title"/>
          </p:nvPr>
        </p:nvSpPr>
        <p:spPr/>
        <p:txBody>
          <a:bodyPr/>
          <a:lstStyle/>
          <a:p>
            <a:r>
              <a:rPr lang="vi-VN" dirty="0"/>
              <a:t>Cơ</a:t>
            </a:r>
            <a:r>
              <a:rPr lang="en-US" dirty="0"/>
              <a:t> </a:t>
            </a:r>
            <a:r>
              <a:rPr lang="en-US" dirty="0" err="1"/>
              <a:t>cấu</a:t>
            </a:r>
            <a:r>
              <a:rPr lang="en-US" dirty="0"/>
              <a:t> </a:t>
            </a:r>
            <a:r>
              <a:rPr lang="en-US" dirty="0" err="1"/>
              <a:t>lại</a:t>
            </a:r>
            <a:r>
              <a:rPr lang="en-US" dirty="0"/>
              <a:t> </a:t>
            </a:r>
            <a:r>
              <a:rPr lang="en-US" dirty="0" err="1"/>
              <a:t>nền</a:t>
            </a:r>
            <a:r>
              <a:rPr lang="en-US" dirty="0"/>
              <a:t> </a:t>
            </a:r>
            <a:r>
              <a:rPr lang="en-US" dirty="0" err="1"/>
              <a:t>kinh</a:t>
            </a:r>
            <a:r>
              <a:rPr lang="en-US" dirty="0"/>
              <a:t> </a:t>
            </a:r>
            <a:r>
              <a:rPr lang="en-US" dirty="0" err="1"/>
              <a:t>tế</a:t>
            </a:r>
            <a:r>
              <a:rPr lang="en-US" dirty="0"/>
              <a:t> (2)</a:t>
            </a:r>
          </a:p>
        </p:txBody>
      </p:sp>
      <p:sp>
        <p:nvSpPr>
          <p:cNvPr id="3" name="Content Placeholder 2">
            <a:extLst>
              <a:ext uri="{FF2B5EF4-FFF2-40B4-BE49-F238E27FC236}">
                <a16:creationId xmlns:a16="http://schemas.microsoft.com/office/drawing/2014/main" id="{726409AA-5110-E5C8-BE77-706611BFB6F6}"/>
              </a:ext>
            </a:extLst>
          </p:cNvPr>
          <p:cNvSpPr>
            <a:spLocks noGrp="1"/>
          </p:cNvSpPr>
          <p:nvPr>
            <p:ph idx="1"/>
          </p:nvPr>
        </p:nvSpPr>
        <p:spPr/>
        <p:txBody>
          <a:bodyPr/>
          <a:lstStyle/>
          <a:p>
            <a:r>
              <a:rPr lang="en-US" dirty="0" err="1"/>
              <a:t>Một</a:t>
            </a:r>
            <a:r>
              <a:rPr lang="en-US" dirty="0"/>
              <a:t> </a:t>
            </a:r>
            <a:r>
              <a:rPr lang="en-US" dirty="0" err="1"/>
              <a:t>số</a:t>
            </a:r>
            <a:r>
              <a:rPr lang="en-US" dirty="0"/>
              <a:t> </a:t>
            </a:r>
            <a:r>
              <a:rPr lang="en-US" dirty="0" err="1"/>
              <a:t>nguyên</a:t>
            </a:r>
            <a:r>
              <a:rPr lang="en-US" dirty="0"/>
              <a:t> </a:t>
            </a:r>
            <a:r>
              <a:rPr lang="en-US" dirty="0" err="1"/>
              <a:t>nhân</a:t>
            </a:r>
            <a:r>
              <a:rPr lang="en-US" dirty="0"/>
              <a:t>:</a:t>
            </a:r>
          </a:p>
          <a:p>
            <a:pPr lvl="1"/>
            <a:r>
              <a:rPr lang="vi-VN" dirty="0"/>
              <a:t>Lãnh đạo các cơ quan Đảng, Quốc hội đã rất quan tâm, chỉ đạo, đồng hành cùng với Chính phủ.</a:t>
            </a:r>
            <a:endParaRPr lang="en-US" dirty="0"/>
          </a:p>
          <a:p>
            <a:pPr lvl="1"/>
            <a:r>
              <a:rPr lang="vi-VN" dirty="0"/>
              <a:t>Chính phủ, các bộ, ngành và địa phương đã quyết liệt triển khai thực hiện trên cơ sở bám sát chủ trương, đường lối và các nhiệm vụ trọng tâm tại Nghị quyết số 31/2021/QH15</a:t>
            </a:r>
            <a:r>
              <a:rPr lang="en-US" dirty="0"/>
              <a:t>.</a:t>
            </a:r>
          </a:p>
          <a:p>
            <a:pPr lvl="1"/>
            <a:r>
              <a:rPr lang="en-US" dirty="0"/>
              <a:t>C</a:t>
            </a:r>
            <a:r>
              <a:rPr lang="vi-VN" dirty="0"/>
              <a:t>ơ cấu lại nền kinh tế đã dần đi vào nề nếp, trở thành một nét “rất riêng” ngay trong quá trình phục hồi và phát triển kinh tế-xã hội của Việt Nam</a:t>
            </a:r>
            <a:r>
              <a:rPr lang="en-US" dirty="0"/>
              <a:t>.</a:t>
            </a:r>
          </a:p>
        </p:txBody>
      </p:sp>
    </p:spTree>
    <p:extLst>
      <p:ext uri="{BB962C8B-B14F-4D97-AF65-F5344CB8AC3E}">
        <p14:creationId xmlns:p14="http://schemas.microsoft.com/office/powerpoint/2010/main" val="275850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AC71-DF67-35AC-27ED-48D6ECCB0208}"/>
              </a:ext>
            </a:extLst>
          </p:cNvPr>
          <p:cNvSpPr>
            <a:spLocks noGrp="1"/>
          </p:cNvSpPr>
          <p:nvPr>
            <p:ph type="title"/>
          </p:nvPr>
        </p:nvSpPr>
        <p:spPr/>
        <p:txBody>
          <a:bodyPr/>
          <a:lstStyle/>
          <a:p>
            <a:r>
              <a:rPr lang="en-US" dirty="0" err="1"/>
              <a:t>Bối</a:t>
            </a:r>
            <a:r>
              <a:rPr lang="en-US" dirty="0"/>
              <a:t> </a:t>
            </a:r>
            <a:r>
              <a:rPr lang="en-US" dirty="0" err="1"/>
              <a:t>cảnh</a:t>
            </a:r>
            <a:r>
              <a:rPr lang="en-US" dirty="0"/>
              <a:t> </a:t>
            </a:r>
            <a:r>
              <a:rPr lang="en-US" dirty="0" err="1"/>
              <a:t>mới</a:t>
            </a:r>
            <a:r>
              <a:rPr lang="en-US" dirty="0"/>
              <a:t>, </a:t>
            </a:r>
            <a:r>
              <a:rPr lang="en-US" dirty="0" err="1"/>
              <a:t>vị</a:t>
            </a:r>
            <a:r>
              <a:rPr lang="en-US" dirty="0"/>
              <a:t> </a:t>
            </a:r>
            <a:r>
              <a:rPr lang="en-US" dirty="0" err="1"/>
              <a:t>thế</a:t>
            </a:r>
            <a:r>
              <a:rPr lang="en-US" dirty="0"/>
              <a:t> </a:t>
            </a:r>
            <a:r>
              <a:rPr lang="en-US" dirty="0" err="1"/>
              <a:t>mới</a:t>
            </a:r>
            <a:endParaRPr lang="en-US" dirty="0"/>
          </a:p>
        </p:txBody>
      </p:sp>
      <p:sp>
        <p:nvSpPr>
          <p:cNvPr id="3" name="Content Placeholder 2">
            <a:extLst>
              <a:ext uri="{FF2B5EF4-FFF2-40B4-BE49-F238E27FC236}">
                <a16:creationId xmlns:a16="http://schemas.microsoft.com/office/drawing/2014/main" id="{D8B503E2-C16B-853F-DAA1-1CF95B255317}"/>
              </a:ext>
            </a:extLst>
          </p:cNvPr>
          <p:cNvSpPr>
            <a:spLocks noGrp="1"/>
          </p:cNvSpPr>
          <p:nvPr>
            <p:ph idx="1"/>
          </p:nvPr>
        </p:nvSpPr>
        <p:spPr/>
        <p:txBody>
          <a:bodyPr/>
          <a:lstStyle/>
          <a:p>
            <a:r>
              <a:rPr lang="en-US" dirty="0" err="1"/>
              <a:t>Bối</a:t>
            </a:r>
            <a:r>
              <a:rPr lang="en-US" dirty="0"/>
              <a:t> </a:t>
            </a:r>
            <a:r>
              <a:rPr lang="en-US" dirty="0" err="1"/>
              <a:t>cảnh</a:t>
            </a:r>
            <a:r>
              <a:rPr lang="en-US" dirty="0"/>
              <a:t> </a:t>
            </a:r>
            <a:r>
              <a:rPr lang="en-US" dirty="0" err="1"/>
              <a:t>quốc</a:t>
            </a:r>
            <a:r>
              <a:rPr lang="en-US" dirty="0"/>
              <a:t> </a:t>
            </a:r>
            <a:r>
              <a:rPr lang="en-US" dirty="0" err="1"/>
              <a:t>tế</a:t>
            </a:r>
            <a:r>
              <a:rPr lang="en-US" dirty="0"/>
              <a:t> </a:t>
            </a:r>
            <a:r>
              <a:rPr lang="en-US" dirty="0" err="1"/>
              <a:t>trong</a:t>
            </a:r>
            <a:r>
              <a:rPr lang="en-US" dirty="0"/>
              <a:t> 2021-2023 </a:t>
            </a:r>
            <a:r>
              <a:rPr lang="en-US" dirty="0" err="1"/>
              <a:t>có</a:t>
            </a:r>
            <a:r>
              <a:rPr lang="en-US" dirty="0"/>
              <a:t> </a:t>
            </a:r>
            <a:r>
              <a:rPr lang="en-US" dirty="0" err="1"/>
              <a:t>những</a:t>
            </a:r>
            <a:r>
              <a:rPr lang="en-US" dirty="0"/>
              <a:t> </a:t>
            </a:r>
            <a:r>
              <a:rPr lang="en-US" dirty="0" err="1"/>
              <a:t>khó</a:t>
            </a:r>
            <a:r>
              <a:rPr lang="en-US" dirty="0"/>
              <a:t> </a:t>
            </a:r>
            <a:r>
              <a:rPr lang="en-US" dirty="0" err="1"/>
              <a:t>khăn</a:t>
            </a:r>
            <a:r>
              <a:rPr lang="en-US" dirty="0"/>
              <a:t>, </a:t>
            </a:r>
            <a:r>
              <a:rPr lang="en-US" dirty="0" err="1"/>
              <a:t>thuận</a:t>
            </a:r>
            <a:r>
              <a:rPr lang="en-US" dirty="0"/>
              <a:t> </a:t>
            </a:r>
            <a:r>
              <a:rPr lang="en-US" dirty="0" err="1"/>
              <a:t>lợi</a:t>
            </a:r>
            <a:r>
              <a:rPr lang="en-US" dirty="0"/>
              <a:t> </a:t>
            </a:r>
            <a:r>
              <a:rPr lang="en-US" dirty="0" err="1"/>
              <a:t>đan</a:t>
            </a:r>
            <a:r>
              <a:rPr lang="en-US" dirty="0"/>
              <a:t> xen:</a:t>
            </a:r>
          </a:p>
          <a:p>
            <a:pPr lvl="1"/>
            <a:r>
              <a:rPr lang="en-US" dirty="0"/>
              <a:t>C</a:t>
            </a:r>
            <a:r>
              <a:rPr lang="vi-VN" dirty="0" err="1"/>
              <a:t>ạnh</a:t>
            </a:r>
            <a:r>
              <a:rPr lang="vi-VN" dirty="0"/>
              <a:t> tranh địa chính trị phức tạp, khó lường</a:t>
            </a:r>
            <a:r>
              <a:rPr lang="en-US" dirty="0"/>
              <a:t>;</a:t>
            </a:r>
          </a:p>
          <a:p>
            <a:pPr lvl="1"/>
            <a:r>
              <a:rPr lang="en-US" dirty="0"/>
              <a:t>X</a:t>
            </a:r>
            <a:r>
              <a:rPr lang="vi-VN" dirty="0"/>
              <a:t>u hướng thắt chặt tiền tệ ở nhiều nền kinh tế lớn</a:t>
            </a:r>
            <a:r>
              <a:rPr lang="en-US" dirty="0"/>
              <a:t>;</a:t>
            </a:r>
          </a:p>
          <a:p>
            <a:pPr lvl="1"/>
            <a:r>
              <a:rPr lang="en-US" dirty="0"/>
              <a:t>B</a:t>
            </a:r>
            <a:r>
              <a:rPr lang="vi-VN" dirty="0" err="1"/>
              <a:t>iến</a:t>
            </a:r>
            <a:r>
              <a:rPr lang="vi-VN" dirty="0"/>
              <a:t> đổi khí hậu</a:t>
            </a:r>
            <a:r>
              <a:rPr lang="en-US" dirty="0"/>
              <a:t>;</a:t>
            </a:r>
          </a:p>
          <a:p>
            <a:pPr lvl="1"/>
            <a:r>
              <a:rPr lang="en-US" dirty="0"/>
              <a:t>X</a:t>
            </a:r>
            <a:r>
              <a:rPr lang="vi-VN" dirty="0"/>
              <a:t>ung đột Nga-</a:t>
            </a:r>
            <a:r>
              <a:rPr lang="vi-VN" dirty="0" err="1"/>
              <a:t>Ucraina</a:t>
            </a:r>
            <a:r>
              <a:rPr lang="en-US" dirty="0"/>
              <a:t>;</a:t>
            </a:r>
          </a:p>
          <a:p>
            <a:pPr lvl="1"/>
            <a:r>
              <a:rPr lang="en-US" dirty="0"/>
              <a:t>S</a:t>
            </a:r>
            <a:r>
              <a:rPr lang="vi-VN" dirty="0"/>
              <a:t>ự cố của một số ngân hàng ở Mỹ và Thụy </a:t>
            </a:r>
            <a:r>
              <a:rPr lang="vi-VN" dirty="0" err="1"/>
              <a:t>Sỹ</a:t>
            </a:r>
            <a:r>
              <a:rPr lang="en-US" dirty="0"/>
              <a:t>;</a:t>
            </a:r>
          </a:p>
          <a:p>
            <a:pPr lvl="1"/>
            <a:r>
              <a:rPr lang="en-US" dirty="0"/>
              <a:t>G</a:t>
            </a:r>
            <a:r>
              <a:rPr lang="vi-VN" dirty="0" err="1"/>
              <a:t>ia</a:t>
            </a:r>
            <a:r>
              <a:rPr lang="vi-VN" dirty="0"/>
              <a:t> tăng các quy định về phát triển bền vững ở các thị trường xuất khẩu chính</a:t>
            </a:r>
            <a:r>
              <a:rPr lang="en-US" dirty="0"/>
              <a:t>;</a:t>
            </a:r>
          </a:p>
          <a:p>
            <a:pPr lvl="1"/>
            <a:r>
              <a:rPr lang="en-US" dirty="0" err="1"/>
              <a:t>Hệ</a:t>
            </a:r>
            <a:r>
              <a:rPr lang="en-US" dirty="0"/>
              <a:t> </a:t>
            </a:r>
            <a:r>
              <a:rPr lang="en-US" dirty="0" err="1"/>
              <a:t>sinh</a:t>
            </a:r>
            <a:r>
              <a:rPr lang="en-US" dirty="0"/>
              <a:t> </a:t>
            </a:r>
            <a:r>
              <a:rPr lang="en-US" dirty="0" err="1"/>
              <a:t>thái</a:t>
            </a:r>
            <a:r>
              <a:rPr lang="en-US" dirty="0"/>
              <a:t> </a:t>
            </a:r>
            <a:r>
              <a:rPr lang="en-US" dirty="0" err="1"/>
              <a:t>số</a:t>
            </a:r>
            <a:r>
              <a:rPr lang="en-US" dirty="0"/>
              <a:t>, ĐMST </a:t>
            </a:r>
            <a:r>
              <a:rPr lang="en-US" dirty="0" err="1"/>
              <a:t>phát</a:t>
            </a:r>
            <a:r>
              <a:rPr lang="en-US" dirty="0"/>
              <a:t> </a:t>
            </a:r>
            <a:r>
              <a:rPr lang="en-US" dirty="0" err="1"/>
              <a:t>triển</a:t>
            </a:r>
            <a:r>
              <a:rPr lang="en-US" dirty="0"/>
              <a:t>...</a:t>
            </a:r>
          </a:p>
        </p:txBody>
      </p:sp>
    </p:spTree>
    <p:extLst>
      <p:ext uri="{BB962C8B-B14F-4D97-AF65-F5344CB8AC3E}">
        <p14:creationId xmlns:p14="http://schemas.microsoft.com/office/powerpoint/2010/main" val="39342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AC71-DF67-35AC-27ED-48D6ECCB0208}"/>
              </a:ext>
            </a:extLst>
          </p:cNvPr>
          <p:cNvSpPr>
            <a:spLocks noGrp="1"/>
          </p:cNvSpPr>
          <p:nvPr>
            <p:ph type="title"/>
          </p:nvPr>
        </p:nvSpPr>
        <p:spPr/>
        <p:txBody>
          <a:bodyPr/>
          <a:lstStyle/>
          <a:p>
            <a:r>
              <a:rPr lang="en-US" dirty="0" err="1"/>
              <a:t>Bối</a:t>
            </a:r>
            <a:r>
              <a:rPr lang="en-US" dirty="0"/>
              <a:t> </a:t>
            </a:r>
            <a:r>
              <a:rPr lang="en-US" dirty="0" err="1"/>
              <a:t>cảnh</a:t>
            </a:r>
            <a:r>
              <a:rPr lang="en-US" dirty="0"/>
              <a:t> </a:t>
            </a:r>
            <a:r>
              <a:rPr lang="en-US" dirty="0" err="1"/>
              <a:t>mới</a:t>
            </a:r>
            <a:r>
              <a:rPr lang="en-US" dirty="0"/>
              <a:t>, </a:t>
            </a:r>
            <a:r>
              <a:rPr lang="en-US" dirty="0" err="1"/>
              <a:t>vị</a:t>
            </a:r>
            <a:r>
              <a:rPr lang="en-US" dirty="0"/>
              <a:t> </a:t>
            </a:r>
            <a:r>
              <a:rPr lang="en-US" dirty="0" err="1"/>
              <a:t>thế</a:t>
            </a:r>
            <a:r>
              <a:rPr lang="en-US" dirty="0"/>
              <a:t> </a:t>
            </a:r>
            <a:r>
              <a:rPr lang="en-US" dirty="0" err="1"/>
              <a:t>mới</a:t>
            </a:r>
            <a:r>
              <a:rPr lang="en-US" dirty="0"/>
              <a:t> (2)</a:t>
            </a:r>
          </a:p>
        </p:txBody>
      </p:sp>
      <p:sp>
        <p:nvSpPr>
          <p:cNvPr id="3" name="Content Placeholder 2">
            <a:extLst>
              <a:ext uri="{FF2B5EF4-FFF2-40B4-BE49-F238E27FC236}">
                <a16:creationId xmlns:a16="http://schemas.microsoft.com/office/drawing/2014/main" id="{D8B503E2-C16B-853F-DAA1-1CF95B255317}"/>
              </a:ext>
            </a:extLst>
          </p:cNvPr>
          <p:cNvSpPr>
            <a:spLocks noGrp="1"/>
          </p:cNvSpPr>
          <p:nvPr>
            <p:ph idx="1"/>
          </p:nvPr>
        </p:nvSpPr>
        <p:spPr/>
        <p:txBody>
          <a:bodyPr>
            <a:normAutofit/>
          </a:bodyPr>
          <a:lstStyle/>
          <a:p>
            <a:r>
              <a:rPr lang="en-US" dirty="0"/>
              <a:t>C</a:t>
            </a:r>
            <a:r>
              <a:rPr lang="vi-VN" dirty="0"/>
              <a:t>ác nước nhìn nhận yêu cầu phải tăng cường thúc đẩy hợp tác, đối thoại trên nhiều lĩnh vực</a:t>
            </a:r>
            <a:r>
              <a:rPr lang="en-US" dirty="0"/>
              <a:t> (IPEF, </a:t>
            </a:r>
            <a:r>
              <a:rPr lang="en-US" dirty="0" err="1"/>
              <a:t>đàm</a:t>
            </a:r>
            <a:r>
              <a:rPr lang="en-US" dirty="0"/>
              <a:t> </a:t>
            </a:r>
            <a:r>
              <a:rPr lang="en-US" dirty="0" err="1"/>
              <a:t>phán</a:t>
            </a:r>
            <a:r>
              <a:rPr lang="en-US" dirty="0"/>
              <a:t> </a:t>
            </a:r>
            <a:r>
              <a:rPr lang="en-US" dirty="0" err="1"/>
              <a:t>nâng</a:t>
            </a:r>
            <a:r>
              <a:rPr lang="en-US" dirty="0"/>
              <a:t> </a:t>
            </a:r>
            <a:r>
              <a:rPr lang="en-US" dirty="0" err="1"/>
              <a:t>cấp</a:t>
            </a:r>
            <a:r>
              <a:rPr lang="en-US" dirty="0"/>
              <a:t> </a:t>
            </a:r>
            <a:r>
              <a:rPr lang="en-US" dirty="0" err="1"/>
              <a:t>một</a:t>
            </a:r>
            <a:r>
              <a:rPr lang="en-US" dirty="0"/>
              <a:t> </a:t>
            </a:r>
            <a:r>
              <a:rPr lang="en-US" dirty="0" err="1"/>
              <a:t>số</a:t>
            </a:r>
            <a:r>
              <a:rPr lang="en-US" dirty="0"/>
              <a:t> FTA của ASEAN).</a:t>
            </a:r>
          </a:p>
          <a:p>
            <a:pPr lvl="1"/>
            <a:r>
              <a:rPr lang="en-US" dirty="0"/>
              <a:t>C</a:t>
            </a:r>
            <a:r>
              <a:rPr lang="vi-VN" dirty="0"/>
              <a:t>ơ hội cho các nền kinh tế có quy mô tầm trung, trong đó có Việt Nam, tham gia xây dựng luật chơi “hiện đại” cho hợp tác thương mại và đầu tư quốc tế.</a:t>
            </a:r>
            <a:endParaRPr lang="en-US" dirty="0"/>
          </a:p>
          <a:p>
            <a:r>
              <a:rPr lang="en-US" dirty="0" err="1"/>
              <a:t>Việt</a:t>
            </a:r>
            <a:r>
              <a:rPr lang="en-US" dirty="0"/>
              <a:t> Nam </a:t>
            </a:r>
            <a:r>
              <a:rPr lang="en-US" dirty="0" err="1"/>
              <a:t>vẫn</a:t>
            </a:r>
            <a:r>
              <a:rPr lang="en-US" dirty="0"/>
              <a:t> </a:t>
            </a:r>
            <a:r>
              <a:rPr lang="en-US" dirty="0" err="1"/>
              <a:t>nhấn</a:t>
            </a:r>
            <a:r>
              <a:rPr lang="en-US" dirty="0"/>
              <a:t> </a:t>
            </a:r>
            <a:r>
              <a:rPr lang="en-US" dirty="0" err="1"/>
              <a:t>mạnh</a:t>
            </a:r>
            <a:r>
              <a:rPr lang="en-US" dirty="0"/>
              <a:t> </a:t>
            </a:r>
            <a:r>
              <a:rPr lang="en-US" dirty="0" err="1"/>
              <a:t>cách</a:t>
            </a:r>
            <a:r>
              <a:rPr lang="en-US" dirty="0"/>
              <a:t> </a:t>
            </a:r>
            <a:r>
              <a:rPr lang="en-US" dirty="0" err="1"/>
              <a:t>tiếp</a:t>
            </a:r>
            <a:r>
              <a:rPr lang="en-US" dirty="0"/>
              <a:t> cận </a:t>
            </a:r>
            <a:r>
              <a:rPr lang="en-US" dirty="0" err="1"/>
              <a:t>toàn</a:t>
            </a:r>
            <a:r>
              <a:rPr lang="en-US" dirty="0"/>
              <a:t> </a:t>
            </a:r>
            <a:r>
              <a:rPr lang="en-US" dirty="0" err="1"/>
              <a:t>diện</a:t>
            </a:r>
            <a:r>
              <a:rPr lang="en-US" dirty="0"/>
              <a:t>, kết </a:t>
            </a:r>
            <a:r>
              <a:rPr lang="en-US" dirty="0" err="1"/>
              <a:t>hợp</a:t>
            </a:r>
            <a:r>
              <a:rPr lang="en-US" dirty="0"/>
              <a:t> </a:t>
            </a:r>
            <a:r>
              <a:rPr lang="en-US" dirty="0" err="1"/>
              <a:t>phục</a:t>
            </a:r>
            <a:r>
              <a:rPr lang="en-US" dirty="0"/>
              <a:t> </a:t>
            </a:r>
            <a:r>
              <a:rPr lang="en-US" dirty="0" err="1"/>
              <a:t>hồi</a:t>
            </a:r>
            <a:r>
              <a:rPr lang="en-US" dirty="0"/>
              <a:t> </a:t>
            </a:r>
            <a:r>
              <a:rPr lang="en-US" dirty="0" err="1"/>
              <a:t>và</a:t>
            </a:r>
            <a:r>
              <a:rPr lang="en-US" dirty="0"/>
              <a:t> </a:t>
            </a:r>
            <a:r>
              <a:rPr lang="en-US" dirty="0" err="1"/>
              <a:t>phát</a:t>
            </a:r>
            <a:r>
              <a:rPr lang="en-US" dirty="0"/>
              <a:t> </a:t>
            </a:r>
            <a:r>
              <a:rPr lang="en-US" dirty="0" err="1"/>
              <a:t>triển</a:t>
            </a:r>
            <a:r>
              <a:rPr lang="en-US" dirty="0"/>
              <a:t> </a:t>
            </a:r>
            <a:r>
              <a:rPr lang="en-US" dirty="0" err="1"/>
              <a:t>kinh</a:t>
            </a:r>
            <a:r>
              <a:rPr lang="en-US" dirty="0"/>
              <a:t> </a:t>
            </a:r>
            <a:r>
              <a:rPr lang="en-US" dirty="0" err="1"/>
              <a:t>tế-xã</a:t>
            </a:r>
            <a:r>
              <a:rPr lang="en-US" dirty="0"/>
              <a:t> </a:t>
            </a:r>
            <a:r>
              <a:rPr lang="en-US" dirty="0" err="1"/>
              <a:t>hội</a:t>
            </a:r>
            <a:r>
              <a:rPr lang="en-US" dirty="0"/>
              <a:t> </a:t>
            </a:r>
            <a:r>
              <a:rPr lang="en-US" dirty="0" err="1"/>
              <a:t>với</a:t>
            </a:r>
            <a:r>
              <a:rPr lang="en-US" dirty="0"/>
              <a:t> </a:t>
            </a:r>
            <a:r>
              <a:rPr lang="en-US" dirty="0" err="1"/>
              <a:t>xây</a:t>
            </a:r>
            <a:r>
              <a:rPr lang="en-US" dirty="0"/>
              <a:t> </a:t>
            </a:r>
            <a:r>
              <a:rPr lang="en-US" dirty="0" err="1"/>
              <a:t>dựng</a:t>
            </a:r>
            <a:r>
              <a:rPr lang="en-US" dirty="0"/>
              <a:t> </a:t>
            </a:r>
            <a:r>
              <a:rPr lang="en-US" dirty="0" err="1"/>
              <a:t>một</a:t>
            </a:r>
            <a:r>
              <a:rPr lang="en-US" dirty="0"/>
              <a:t> </a:t>
            </a:r>
            <a:r>
              <a:rPr lang="en-US" dirty="0" err="1"/>
              <a:t>nền</a:t>
            </a:r>
            <a:r>
              <a:rPr lang="en-US" dirty="0"/>
              <a:t> </a:t>
            </a:r>
            <a:r>
              <a:rPr lang="en-US" dirty="0" err="1"/>
              <a:t>kinh</a:t>
            </a:r>
            <a:r>
              <a:rPr lang="en-US" dirty="0"/>
              <a:t> </a:t>
            </a:r>
            <a:r>
              <a:rPr lang="en-US" dirty="0" err="1"/>
              <a:t>tế</a:t>
            </a:r>
            <a:r>
              <a:rPr lang="en-US" dirty="0"/>
              <a:t> </a:t>
            </a:r>
            <a:r>
              <a:rPr lang="en-US" dirty="0" err="1"/>
              <a:t>độc</a:t>
            </a:r>
            <a:r>
              <a:rPr lang="en-US" dirty="0"/>
              <a:t> </a:t>
            </a:r>
            <a:r>
              <a:rPr lang="en-US" dirty="0" err="1"/>
              <a:t>lập</a:t>
            </a:r>
            <a:r>
              <a:rPr lang="en-US" dirty="0"/>
              <a:t>, </a:t>
            </a:r>
            <a:r>
              <a:rPr lang="en-US" dirty="0" err="1"/>
              <a:t>tự</a:t>
            </a:r>
            <a:r>
              <a:rPr lang="en-US" dirty="0"/>
              <a:t> </a:t>
            </a:r>
            <a:r>
              <a:rPr lang="en-US" dirty="0" err="1"/>
              <a:t>chủ</a:t>
            </a:r>
            <a:r>
              <a:rPr lang="en-US" dirty="0"/>
              <a:t>, </a:t>
            </a:r>
            <a:r>
              <a:rPr lang="en-US" dirty="0" err="1"/>
              <a:t>gắn</a:t>
            </a:r>
            <a:r>
              <a:rPr lang="en-US" dirty="0"/>
              <a:t> </a:t>
            </a:r>
            <a:r>
              <a:rPr lang="en-US" dirty="0" err="1"/>
              <a:t>với</a:t>
            </a:r>
            <a:r>
              <a:rPr lang="en-US" dirty="0"/>
              <a:t> </a:t>
            </a:r>
            <a:r>
              <a:rPr lang="en-US" dirty="0" err="1"/>
              <a:t>chủ</a:t>
            </a:r>
            <a:r>
              <a:rPr lang="en-US" dirty="0"/>
              <a:t> động, </a:t>
            </a:r>
            <a:r>
              <a:rPr lang="en-US" dirty="0" err="1"/>
              <a:t>tích</a:t>
            </a:r>
            <a:r>
              <a:rPr lang="en-US" dirty="0"/>
              <a:t> </a:t>
            </a:r>
            <a:r>
              <a:rPr lang="en-US" dirty="0" err="1"/>
              <a:t>cực</a:t>
            </a:r>
            <a:r>
              <a:rPr lang="en-US" dirty="0"/>
              <a:t> </a:t>
            </a:r>
            <a:r>
              <a:rPr lang="en-US" dirty="0" err="1"/>
              <a:t>hội</a:t>
            </a:r>
            <a:r>
              <a:rPr lang="en-US" dirty="0"/>
              <a:t> </a:t>
            </a:r>
            <a:r>
              <a:rPr lang="en-US" dirty="0" err="1"/>
              <a:t>nhập</a:t>
            </a:r>
            <a:r>
              <a:rPr lang="en-US" dirty="0"/>
              <a:t> </a:t>
            </a:r>
            <a:r>
              <a:rPr lang="en-US" dirty="0" err="1"/>
              <a:t>quốc</a:t>
            </a:r>
            <a:r>
              <a:rPr lang="en-US" dirty="0"/>
              <a:t> </a:t>
            </a:r>
            <a:r>
              <a:rPr lang="en-US" dirty="0" err="1"/>
              <a:t>tế</a:t>
            </a:r>
            <a:endParaRPr lang="en-US" dirty="0"/>
          </a:p>
          <a:p>
            <a:pPr lvl="1"/>
            <a:r>
              <a:rPr lang="en-US" dirty="0"/>
              <a:t>C</a:t>
            </a:r>
            <a:r>
              <a:rPr lang="vi-VN" dirty="0"/>
              <a:t>ơ cấu lại nền kinh tế đã và đang giúp kinh tế Việt Nam tăng trưởng chất lượng hơn gắn với xử lý hiệu quả những tương tác giữa Nhà nước-thị trường-hội nhập trong bối cảnh mới</a:t>
            </a:r>
            <a:r>
              <a:rPr lang="en-US" dirty="0"/>
              <a:t>.</a:t>
            </a:r>
          </a:p>
        </p:txBody>
      </p:sp>
    </p:spTree>
    <p:extLst>
      <p:ext uri="{BB962C8B-B14F-4D97-AF65-F5344CB8AC3E}">
        <p14:creationId xmlns:p14="http://schemas.microsoft.com/office/powerpoint/2010/main" val="312453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E6E9-E14B-3825-C44B-1768F1D3AFE9}"/>
              </a:ext>
            </a:extLst>
          </p:cNvPr>
          <p:cNvSpPr>
            <a:spLocks noGrp="1"/>
          </p:cNvSpPr>
          <p:nvPr>
            <p:ph type="title"/>
          </p:nvPr>
        </p:nvSpPr>
        <p:spPr/>
        <p:txBody>
          <a:bodyPr/>
          <a:lstStyle/>
          <a:p>
            <a:r>
              <a:rPr lang="en-US" dirty="0" err="1"/>
              <a:t>Tư</a:t>
            </a:r>
            <a:r>
              <a:rPr lang="en-US" dirty="0"/>
              <a:t> </a:t>
            </a:r>
            <a:r>
              <a:rPr lang="en-US" dirty="0" err="1"/>
              <a:t>duy</a:t>
            </a:r>
            <a:r>
              <a:rPr lang="en-US" dirty="0"/>
              <a:t> </a:t>
            </a:r>
            <a:r>
              <a:rPr lang="en-US" dirty="0" err="1"/>
              <a:t>mới</a:t>
            </a:r>
            <a:r>
              <a:rPr lang="en-US" dirty="0"/>
              <a:t>, </a:t>
            </a:r>
            <a:r>
              <a:rPr lang="en-US" dirty="0" err="1"/>
              <a:t>nội</a:t>
            </a:r>
            <a:r>
              <a:rPr lang="en-US" dirty="0"/>
              <a:t> </a:t>
            </a:r>
            <a:r>
              <a:rPr lang="en-US" dirty="0" err="1"/>
              <a:t>lực</a:t>
            </a:r>
            <a:r>
              <a:rPr lang="en-US" dirty="0"/>
              <a:t> </a:t>
            </a:r>
            <a:r>
              <a:rPr lang="en-US" dirty="0" err="1"/>
              <a:t>mới</a:t>
            </a:r>
            <a:r>
              <a:rPr lang="en-US" dirty="0"/>
              <a:t>, động </a:t>
            </a:r>
            <a:r>
              <a:rPr lang="en-US" dirty="0" err="1"/>
              <a:t>lực</a:t>
            </a:r>
            <a:r>
              <a:rPr lang="en-US" dirty="0"/>
              <a:t> </a:t>
            </a:r>
            <a:r>
              <a:rPr lang="en-US" dirty="0" err="1"/>
              <a:t>mới</a:t>
            </a:r>
            <a:endParaRPr lang="en-US" dirty="0"/>
          </a:p>
        </p:txBody>
      </p:sp>
      <p:sp>
        <p:nvSpPr>
          <p:cNvPr id="3" name="Content Placeholder 2">
            <a:extLst>
              <a:ext uri="{FF2B5EF4-FFF2-40B4-BE49-F238E27FC236}">
                <a16:creationId xmlns:a16="http://schemas.microsoft.com/office/drawing/2014/main" id="{15825FB5-FD32-AD18-71A3-EC3BE015C2E1}"/>
              </a:ext>
            </a:extLst>
          </p:cNvPr>
          <p:cNvSpPr>
            <a:spLocks noGrp="1"/>
          </p:cNvSpPr>
          <p:nvPr>
            <p:ph idx="1"/>
          </p:nvPr>
        </p:nvSpPr>
        <p:spPr>
          <a:xfrm>
            <a:off x="609600" y="1932495"/>
            <a:ext cx="10972800" cy="4556228"/>
          </a:xfrm>
        </p:spPr>
        <p:txBody>
          <a:bodyPr/>
          <a:lstStyle/>
          <a:p>
            <a:r>
              <a:rPr lang="en-US" dirty="0" err="1"/>
              <a:t>Nền</a:t>
            </a:r>
            <a:r>
              <a:rPr lang="en-US" dirty="0"/>
              <a:t> </a:t>
            </a:r>
            <a:r>
              <a:rPr lang="en-US" dirty="0" err="1"/>
              <a:t>tảng</a:t>
            </a:r>
            <a:r>
              <a:rPr lang="en-US" dirty="0"/>
              <a:t> cho </a:t>
            </a:r>
            <a:r>
              <a:rPr lang="en-US" dirty="0" err="1"/>
              <a:t>đổi</a:t>
            </a:r>
            <a:r>
              <a:rPr lang="en-US" dirty="0"/>
              <a:t> </a:t>
            </a:r>
            <a:r>
              <a:rPr lang="en-US" dirty="0" err="1"/>
              <a:t>mới</a:t>
            </a:r>
            <a:r>
              <a:rPr lang="en-US" dirty="0"/>
              <a:t> </a:t>
            </a:r>
            <a:r>
              <a:rPr lang="en-US" dirty="0" err="1"/>
              <a:t>tư</a:t>
            </a:r>
            <a:r>
              <a:rPr lang="en-US" dirty="0"/>
              <a:t> </a:t>
            </a:r>
            <a:r>
              <a:rPr lang="en-US" dirty="0" err="1"/>
              <a:t>duy</a:t>
            </a:r>
            <a:r>
              <a:rPr lang="en-US" dirty="0"/>
              <a:t>: </a:t>
            </a:r>
            <a:r>
              <a:rPr lang="vi-VN" dirty="0"/>
              <a:t>Quốc hội đã quyết liệt đồng hành, tháo gỡ không ít rào cản về mặt thể chế, chính sách cho hoạt động cải cách và điều hành của Chính phủ, bộ, ngành và địa phương. </a:t>
            </a:r>
            <a:endParaRPr lang="en-US" dirty="0"/>
          </a:p>
          <a:p>
            <a:pPr lvl="1"/>
            <a:r>
              <a:rPr lang="en-US" dirty="0" err="1"/>
              <a:t>Tư</a:t>
            </a:r>
            <a:r>
              <a:rPr lang="en-US" dirty="0"/>
              <a:t> </a:t>
            </a:r>
            <a:r>
              <a:rPr lang="en-US" dirty="0" err="1"/>
              <a:t>duy</a:t>
            </a:r>
            <a:r>
              <a:rPr lang="en-US" dirty="0"/>
              <a:t> </a:t>
            </a:r>
            <a:r>
              <a:rPr lang="en-US" dirty="0" err="1"/>
              <a:t>tích</a:t>
            </a:r>
            <a:r>
              <a:rPr lang="en-US" dirty="0"/>
              <a:t> </a:t>
            </a:r>
            <a:r>
              <a:rPr lang="en-US" dirty="0" err="1"/>
              <a:t>cực</a:t>
            </a:r>
            <a:r>
              <a:rPr lang="en-US" dirty="0"/>
              <a:t> </a:t>
            </a:r>
            <a:r>
              <a:rPr lang="en-US" dirty="0" err="1"/>
              <a:t>hơn</a:t>
            </a:r>
            <a:r>
              <a:rPr lang="en-US" dirty="0"/>
              <a:t> </a:t>
            </a:r>
            <a:r>
              <a:rPr lang="en-US" dirty="0" err="1"/>
              <a:t>về</a:t>
            </a:r>
            <a:r>
              <a:rPr lang="en-US" dirty="0"/>
              <a:t> </a:t>
            </a:r>
            <a:r>
              <a:rPr lang="en-US" dirty="0" err="1"/>
              <a:t>cơ</a:t>
            </a:r>
            <a:r>
              <a:rPr lang="en-US" dirty="0"/>
              <a:t> </a:t>
            </a:r>
            <a:r>
              <a:rPr lang="en-US" dirty="0" err="1"/>
              <a:t>chế</a:t>
            </a:r>
            <a:r>
              <a:rPr lang="en-US" dirty="0"/>
              <a:t> </a:t>
            </a:r>
            <a:r>
              <a:rPr lang="en-US" dirty="0" err="1"/>
              <a:t>thí</a:t>
            </a:r>
            <a:r>
              <a:rPr lang="en-US" dirty="0"/>
              <a:t> </a:t>
            </a:r>
            <a:r>
              <a:rPr lang="en-US" dirty="0" err="1"/>
              <a:t>điểm</a:t>
            </a:r>
            <a:r>
              <a:rPr lang="en-US" dirty="0"/>
              <a:t>, </a:t>
            </a:r>
            <a:r>
              <a:rPr lang="en-US" dirty="0" err="1"/>
              <a:t>chuyển</a:t>
            </a:r>
            <a:r>
              <a:rPr lang="en-US" dirty="0"/>
              <a:t> </a:t>
            </a:r>
            <a:r>
              <a:rPr lang="en-US" dirty="0" err="1"/>
              <a:t>đổi</a:t>
            </a:r>
            <a:r>
              <a:rPr lang="en-US" dirty="0"/>
              <a:t> </a:t>
            </a:r>
            <a:r>
              <a:rPr lang="en-US" dirty="0" err="1"/>
              <a:t>kép</a:t>
            </a:r>
            <a:r>
              <a:rPr lang="en-US" dirty="0"/>
              <a:t>,...</a:t>
            </a:r>
          </a:p>
          <a:p>
            <a:r>
              <a:rPr lang="en-US" dirty="0" err="1"/>
              <a:t>Cần</a:t>
            </a:r>
            <a:r>
              <a:rPr lang="en-US" dirty="0"/>
              <a:t> </a:t>
            </a:r>
            <a:r>
              <a:rPr lang="en-US" dirty="0" err="1"/>
              <a:t>đánh</a:t>
            </a:r>
            <a:r>
              <a:rPr lang="en-US" dirty="0"/>
              <a:t> </a:t>
            </a:r>
            <a:r>
              <a:rPr lang="en-US" dirty="0" err="1"/>
              <a:t>giá</a:t>
            </a:r>
            <a:r>
              <a:rPr lang="en-US" dirty="0"/>
              <a:t> </a:t>
            </a:r>
            <a:r>
              <a:rPr lang="en-US" dirty="0" err="1"/>
              <a:t>thấu</a:t>
            </a:r>
            <a:r>
              <a:rPr lang="en-US" dirty="0"/>
              <a:t> </a:t>
            </a:r>
            <a:r>
              <a:rPr lang="vi-VN" dirty="0"/>
              <a:t>đáo, toàn diện hơn về nội lực của nền kinh tế</a:t>
            </a:r>
            <a:endParaRPr lang="en-US" dirty="0"/>
          </a:p>
          <a:p>
            <a:pPr lvl="1"/>
            <a:r>
              <a:rPr lang="en-US" dirty="0" err="1"/>
              <a:t>Những</a:t>
            </a:r>
            <a:r>
              <a:rPr lang="en-US" dirty="0"/>
              <a:t> </a:t>
            </a:r>
            <a:r>
              <a:rPr lang="en-US" dirty="0" err="1"/>
              <a:t>nội</a:t>
            </a:r>
            <a:r>
              <a:rPr lang="en-US" dirty="0"/>
              <a:t> </a:t>
            </a:r>
            <a:r>
              <a:rPr lang="en-US" dirty="0" err="1"/>
              <a:t>lực</a:t>
            </a:r>
            <a:r>
              <a:rPr lang="en-US" dirty="0"/>
              <a:t> </a:t>
            </a:r>
            <a:r>
              <a:rPr lang="en-US" dirty="0" err="1"/>
              <a:t>mới</a:t>
            </a:r>
            <a:r>
              <a:rPr lang="en-US" dirty="0"/>
              <a:t> </a:t>
            </a:r>
            <a:r>
              <a:rPr lang="en-US" dirty="0" err="1"/>
              <a:t>gắn</a:t>
            </a:r>
            <a:r>
              <a:rPr lang="en-US" dirty="0"/>
              <a:t> </a:t>
            </a:r>
            <a:r>
              <a:rPr lang="en-US" dirty="0" err="1"/>
              <a:t>với</a:t>
            </a:r>
            <a:r>
              <a:rPr lang="en-US" dirty="0"/>
              <a:t> quy </a:t>
            </a:r>
            <a:r>
              <a:rPr lang="en-US" dirty="0" err="1"/>
              <a:t>mô</a:t>
            </a:r>
            <a:r>
              <a:rPr lang="en-US" dirty="0"/>
              <a:t> </a:t>
            </a:r>
            <a:r>
              <a:rPr lang="en-US" dirty="0" err="1"/>
              <a:t>dân</a:t>
            </a:r>
            <a:r>
              <a:rPr lang="en-US" dirty="0"/>
              <a:t> </a:t>
            </a:r>
            <a:r>
              <a:rPr lang="en-US" dirty="0" err="1"/>
              <a:t>số</a:t>
            </a:r>
            <a:r>
              <a:rPr lang="en-US" dirty="0"/>
              <a:t> </a:t>
            </a:r>
            <a:r>
              <a:rPr lang="en-US" dirty="0" err="1"/>
              <a:t>trên</a:t>
            </a:r>
            <a:r>
              <a:rPr lang="en-US" dirty="0"/>
              <a:t> 100 </a:t>
            </a:r>
            <a:r>
              <a:rPr lang="en-US" dirty="0" err="1"/>
              <a:t>triệu</a:t>
            </a:r>
            <a:r>
              <a:rPr lang="en-US" dirty="0"/>
              <a:t> </a:t>
            </a:r>
            <a:r>
              <a:rPr lang="en-US" dirty="0" err="1"/>
              <a:t>dân</a:t>
            </a:r>
            <a:r>
              <a:rPr lang="en-US" dirty="0"/>
              <a:t>, </a:t>
            </a:r>
            <a:r>
              <a:rPr lang="en-US" dirty="0" err="1"/>
              <a:t>tầng</a:t>
            </a:r>
            <a:r>
              <a:rPr lang="en-US" dirty="0"/>
              <a:t> </a:t>
            </a:r>
            <a:r>
              <a:rPr lang="en-US" dirty="0" err="1"/>
              <a:t>lớp</a:t>
            </a:r>
            <a:r>
              <a:rPr lang="en-US" dirty="0"/>
              <a:t> </a:t>
            </a:r>
            <a:r>
              <a:rPr lang="en-US" dirty="0" err="1"/>
              <a:t>thu</a:t>
            </a:r>
            <a:r>
              <a:rPr lang="en-US" dirty="0"/>
              <a:t> </a:t>
            </a:r>
            <a:r>
              <a:rPr lang="en-US" dirty="0" err="1"/>
              <a:t>nhập</a:t>
            </a:r>
            <a:r>
              <a:rPr lang="en-US" dirty="0"/>
              <a:t> </a:t>
            </a:r>
            <a:r>
              <a:rPr lang="en-US" dirty="0" err="1"/>
              <a:t>trung</a:t>
            </a:r>
            <a:r>
              <a:rPr lang="en-US" dirty="0"/>
              <a:t> </a:t>
            </a:r>
            <a:r>
              <a:rPr lang="en-US" dirty="0" err="1"/>
              <a:t>bình</a:t>
            </a:r>
            <a:r>
              <a:rPr lang="en-US" dirty="0"/>
              <a:t> </a:t>
            </a:r>
            <a:r>
              <a:rPr lang="en-US" dirty="0" err="1"/>
              <a:t>và</a:t>
            </a:r>
            <a:r>
              <a:rPr lang="en-US" dirty="0"/>
              <a:t> Gen Z, </a:t>
            </a:r>
            <a:r>
              <a:rPr lang="en-US" dirty="0" err="1"/>
              <a:t>tài</a:t>
            </a:r>
            <a:r>
              <a:rPr lang="en-US" dirty="0"/>
              <a:t> </a:t>
            </a:r>
            <a:r>
              <a:rPr lang="en-US" dirty="0" err="1"/>
              <a:t>nguyên</a:t>
            </a:r>
            <a:r>
              <a:rPr lang="en-US" dirty="0"/>
              <a:t> </a:t>
            </a:r>
            <a:r>
              <a:rPr lang="en-US" dirty="0" err="1"/>
              <a:t>dữ</a:t>
            </a:r>
            <a:r>
              <a:rPr lang="en-US" dirty="0"/>
              <a:t> </a:t>
            </a:r>
            <a:r>
              <a:rPr lang="en-US" dirty="0" err="1"/>
              <a:t>liệu</a:t>
            </a:r>
            <a:r>
              <a:rPr lang="en-US" dirty="0"/>
              <a:t>.</a:t>
            </a:r>
          </a:p>
        </p:txBody>
      </p:sp>
    </p:spTree>
    <p:extLst>
      <p:ext uri="{BB962C8B-B14F-4D97-AF65-F5344CB8AC3E}">
        <p14:creationId xmlns:p14="http://schemas.microsoft.com/office/powerpoint/2010/main" val="52609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BE6E9-E14B-3825-C44B-1768F1D3AFE9}"/>
              </a:ext>
            </a:extLst>
          </p:cNvPr>
          <p:cNvSpPr>
            <a:spLocks noGrp="1"/>
          </p:cNvSpPr>
          <p:nvPr>
            <p:ph type="title"/>
          </p:nvPr>
        </p:nvSpPr>
        <p:spPr/>
        <p:txBody>
          <a:bodyPr/>
          <a:lstStyle/>
          <a:p>
            <a:r>
              <a:rPr lang="en-US" dirty="0" err="1"/>
              <a:t>Tư</a:t>
            </a:r>
            <a:r>
              <a:rPr lang="en-US" dirty="0"/>
              <a:t> </a:t>
            </a:r>
            <a:r>
              <a:rPr lang="en-US" dirty="0" err="1"/>
              <a:t>duy</a:t>
            </a:r>
            <a:r>
              <a:rPr lang="en-US" dirty="0"/>
              <a:t> </a:t>
            </a:r>
            <a:r>
              <a:rPr lang="en-US" dirty="0" err="1"/>
              <a:t>mới</a:t>
            </a:r>
            <a:r>
              <a:rPr lang="en-US" dirty="0"/>
              <a:t>, </a:t>
            </a:r>
            <a:r>
              <a:rPr lang="en-US" dirty="0" err="1"/>
              <a:t>nội</a:t>
            </a:r>
            <a:r>
              <a:rPr lang="en-US" dirty="0"/>
              <a:t> </a:t>
            </a:r>
            <a:r>
              <a:rPr lang="en-US" dirty="0" err="1"/>
              <a:t>lực</a:t>
            </a:r>
            <a:r>
              <a:rPr lang="en-US" dirty="0"/>
              <a:t> </a:t>
            </a:r>
            <a:r>
              <a:rPr lang="en-US" dirty="0" err="1"/>
              <a:t>mới</a:t>
            </a:r>
            <a:r>
              <a:rPr lang="en-US" dirty="0"/>
              <a:t>, động </a:t>
            </a:r>
            <a:r>
              <a:rPr lang="en-US" dirty="0" err="1"/>
              <a:t>lực</a:t>
            </a:r>
            <a:r>
              <a:rPr lang="en-US" dirty="0"/>
              <a:t> </a:t>
            </a:r>
            <a:r>
              <a:rPr lang="en-US" dirty="0" err="1"/>
              <a:t>mới</a:t>
            </a:r>
            <a:r>
              <a:rPr lang="en-US" dirty="0"/>
              <a:t> (2)</a:t>
            </a:r>
          </a:p>
        </p:txBody>
      </p:sp>
      <p:sp>
        <p:nvSpPr>
          <p:cNvPr id="3" name="Content Placeholder 2">
            <a:extLst>
              <a:ext uri="{FF2B5EF4-FFF2-40B4-BE49-F238E27FC236}">
                <a16:creationId xmlns:a16="http://schemas.microsoft.com/office/drawing/2014/main" id="{15825FB5-FD32-AD18-71A3-EC3BE015C2E1}"/>
              </a:ext>
            </a:extLst>
          </p:cNvPr>
          <p:cNvSpPr>
            <a:spLocks noGrp="1"/>
          </p:cNvSpPr>
          <p:nvPr>
            <p:ph idx="1"/>
          </p:nvPr>
        </p:nvSpPr>
        <p:spPr>
          <a:xfrm>
            <a:off x="609600" y="1800520"/>
            <a:ext cx="10972800" cy="4688203"/>
          </a:xfrm>
        </p:spPr>
        <p:txBody>
          <a:bodyPr>
            <a:normAutofit/>
          </a:bodyPr>
          <a:lstStyle/>
          <a:p>
            <a:r>
              <a:rPr lang="vi-VN" dirty="0"/>
              <a:t>Quốc hội cần tiếp tục đồng hành với Chính phủ trong quá trình tạo dựng các động lực mới cho tăng trưởng và phát triển bền vững</a:t>
            </a:r>
            <a:endParaRPr lang="en-US" dirty="0"/>
          </a:p>
          <a:p>
            <a:pPr lvl="1"/>
            <a:r>
              <a:rPr lang="en-US" dirty="0" err="1"/>
              <a:t>Tạo</a:t>
            </a:r>
            <a:r>
              <a:rPr lang="en-US" dirty="0"/>
              <a:t> </a:t>
            </a:r>
            <a:r>
              <a:rPr lang="en-US" dirty="0" err="1"/>
              <a:t>dựng</a:t>
            </a:r>
            <a:r>
              <a:rPr lang="en-US" dirty="0"/>
              <a:t> </a:t>
            </a:r>
            <a:r>
              <a:rPr lang="en-US" dirty="0" err="1"/>
              <a:t>một</a:t>
            </a:r>
            <a:r>
              <a:rPr lang="en-US" dirty="0"/>
              <a:t> </a:t>
            </a:r>
            <a:r>
              <a:rPr lang="en-US" dirty="0" err="1"/>
              <a:t>khung</a:t>
            </a:r>
            <a:r>
              <a:rPr lang="en-US" dirty="0"/>
              <a:t> </a:t>
            </a:r>
            <a:r>
              <a:rPr lang="en-US" dirty="0" err="1"/>
              <a:t>khổ</a:t>
            </a:r>
            <a:r>
              <a:rPr lang="en-US" dirty="0"/>
              <a:t> ở </a:t>
            </a:r>
            <a:r>
              <a:rPr lang="en-US" dirty="0" err="1"/>
              <a:t>tầm</a:t>
            </a:r>
            <a:r>
              <a:rPr lang="en-US" dirty="0"/>
              <a:t> </a:t>
            </a:r>
            <a:r>
              <a:rPr lang="en-US" dirty="0" err="1"/>
              <a:t>quốc</a:t>
            </a:r>
            <a:r>
              <a:rPr lang="en-US" dirty="0"/>
              <a:t> </a:t>
            </a:r>
            <a:r>
              <a:rPr lang="en-US" dirty="0" err="1"/>
              <a:t>gia</a:t>
            </a:r>
            <a:r>
              <a:rPr lang="en-US" dirty="0"/>
              <a:t> </a:t>
            </a:r>
            <a:r>
              <a:rPr lang="en-US" dirty="0" err="1"/>
              <a:t>nhằm</a:t>
            </a:r>
            <a:r>
              <a:rPr lang="en-US" dirty="0"/>
              <a:t> </a:t>
            </a:r>
            <a:r>
              <a:rPr lang="en-US" dirty="0" err="1"/>
              <a:t>cải</a:t>
            </a:r>
            <a:r>
              <a:rPr lang="en-US" dirty="0"/>
              <a:t> </a:t>
            </a:r>
            <a:r>
              <a:rPr lang="en-US" dirty="0" err="1"/>
              <a:t>năng</a:t>
            </a:r>
            <a:r>
              <a:rPr lang="en-US" dirty="0"/>
              <a:t> </a:t>
            </a:r>
            <a:r>
              <a:rPr lang="en-US" dirty="0" err="1"/>
              <a:t>suất</a:t>
            </a:r>
            <a:r>
              <a:rPr lang="en-US" dirty="0"/>
              <a:t> </a:t>
            </a:r>
            <a:r>
              <a:rPr lang="en-US" dirty="0" err="1"/>
              <a:t>lao</a:t>
            </a:r>
            <a:r>
              <a:rPr lang="en-US" dirty="0"/>
              <a:t> động;</a:t>
            </a:r>
          </a:p>
          <a:p>
            <a:pPr lvl="1"/>
            <a:r>
              <a:rPr lang="en-US" dirty="0"/>
              <a:t>N</a:t>
            </a:r>
            <a:r>
              <a:rPr lang="vi-VN" dirty="0" err="1"/>
              <a:t>ghiên</a:t>
            </a:r>
            <a:r>
              <a:rPr lang="vi-VN" dirty="0"/>
              <a:t> cứu, cụ thể hóa các chính sách khuyến khích và rà soát khung pháp lý để hoàn thiện theo hướng tạo thuận lợi hơn cho các mô hình kinh tế mới ở thị trường trong nước</a:t>
            </a:r>
            <a:r>
              <a:rPr lang="en-US" dirty="0"/>
              <a:t>;</a:t>
            </a:r>
          </a:p>
          <a:p>
            <a:pPr lvl="1"/>
            <a:r>
              <a:rPr lang="en-US" dirty="0"/>
              <a:t>T</a:t>
            </a:r>
            <a:r>
              <a:rPr lang="vi-VN" dirty="0" err="1"/>
              <a:t>húc</a:t>
            </a:r>
            <a:r>
              <a:rPr lang="vi-VN" dirty="0"/>
              <a:t> đẩy các liên kết vùng bền vững, gắn với các cơ chế đặc thù phù hợp để phát huy quy mô, lợi thế đặc thù của từng vùng, từng đô thị lớn</a:t>
            </a:r>
            <a:r>
              <a:rPr lang="en-US" dirty="0"/>
              <a:t>;</a:t>
            </a:r>
          </a:p>
          <a:p>
            <a:pPr lvl="1"/>
            <a:r>
              <a:rPr lang="en-US" dirty="0" err="1"/>
              <a:t>Thực</a:t>
            </a:r>
            <a:r>
              <a:rPr lang="en-US" dirty="0"/>
              <a:t> </a:t>
            </a:r>
            <a:r>
              <a:rPr lang="en-US" dirty="0" err="1"/>
              <a:t>hiện</a:t>
            </a:r>
            <a:r>
              <a:rPr lang="en-US" dirty="0"/>
              <a:t> </a:t>
            </a:r>
            <a:r>
              <a:rPr lang="en-US" dirty="0" err="1"/>
              <a:t>hiệu</a:t>
            </a:r>
            <a:r>
              <a:rPr lang="en-US" dirty="0"/>
              <a:t> </a:t>
            </a:r>
            <a:r>
              <a:rPr lang="en-US" dirty="0" err="1"/>
              <a:t>quả</a:t>
            </a:r>
            <a:r>
              <a:rPr lang="en-US" dirty="0"/>
              <a:t> </a:t>
            </a:r>
            <a:r>
              <a:rPr lang="en-US" dirty="0" err="1"/>
              <a:t>các</a:t>
            </a:r>
            <a:r>
              <a:rPr lang="en-US" dirty="0"/>
              <a:t> FTA, </a:t>
            </a:r>
            <a:r>
              <a:rPr lang="en-US" dirty="0" err="1"/>
              <a:t>tập</a:t>
            </a:r>
            <a:r>
              <a:rPr lang="en-US" dirty="0"/>
              <a:t> </a:t>
            </a:r>
            <a:r>
              <a:rPr lang="en-US" dirty="0" err="1"/>
              <a:t>trung</a:t>
            </a:r>
            <a:r>
              <a:rPr lang="en-US" dirty="0"/>
              <a:t> </a:t>
            </a:r>
            <a:r>
              <a:rPr lang="en-US" dirty="0" err="1"/>
              <a:t>vào</a:t>
            </a:r>
            <a:r>
              <a:rPr lang="en-US" dirty="0"/>
              <a:t> </a:t>
            </a:r>
            <a:r>
              <a:rPr lang="en-US" dirty="0" err="1"/>
              <a:t>các</a:t>
            </a:r>
            <a:r>
              <a:rPr lang="en-US" dirty="0"/>
              <a:t> FTA </a:t>
            </a:r>
            <a:r>
              <a:rPr lang="en-US" dirty="0" err="1"/>
              <a:t>thế</a:t>
            </a:r>
            <a:r>
              <a:rPr lang="en-US" dirty="0"/>
              <a:t> </a:t>
            </a:r>
            <a:r>
              <a:rPr lang="en-US" dirty="0" err="1"/>
              <a:t>hệ</a:t>
            </a:r>
            <a:r>
              <a:rPr lang="en-US" dirty="0"/>
              <a:t> </a:t>
            </a:r>
            <a:r>
              <a:rPr lang="en-US" dirty="0" err="1"/>
              <a:t>mới</a:t>
            </a:r>
            <a:r>
              <a:rPr lang="en-US" dirty="0"/>
              <a:t>.</a:t>
            </a:r>
          </a:p>
        </p:txBody>
      </p:sp>
    </p:spTree>
    <p:extLst>
      <p:ext uri="{BB962C8B-B14F-4D97-AF65-F5344CB8AC3E}">
        <p14:creationId xmlns:p14="http://schemas.microsoft.com/office/powerpoint/2010/main" val="163139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721" y="2137622"/>
            <a:ext cx="10972800" cy="1719072"/>
          </a:xfrm>
        </p:spPr>
        <p:txBody>
          <a:bodyPr>
            <a:normAutofit/>
          </a:bodyPr>
          <a:lstStyle/>
          <a:p>
            <a:pPr marL="0" indent="0" algn="ctr">
              <a:buNone/>
            </a:pPr>
            <a:r>
              <a:rPr lang="en-US" sz="5400" b="1" dirty="0">
                <a:cs typeface="Times New Roman" pitchFamily="18" charset="0"/>
              </a:rPr>
              <a:t>XIN TRÂN TRỌNG CẢM ƠN!</a:t>
            </a:r>
            <a:endParaRPr lang="en-US" sz="2000" b="1" dirty="0">
              <a:cs typeface="Times New Roman" pitchFamily="18" charset="0"/>
            </a:endParaRPr>
          </a:p>
        </p:txBody>
      </p:sp>
      <p:sp>
        <p:nvSpPr>
          <p:cNvPr id="2" name="Content Placeholder 2">
            <a:extLst>
              <a:ext uri="{FF2B5EF4-FFF2-40B4-BE49-F238E27FC236}">
                <a16:creationId xmlns:a16="http://schemas.microsoft.com/office/drawing/2014/main" id="{E13DC2C1-7A78-2527-7D73-2DFC8199C481}"/>
              </a:ext>
            </a:extLst>
          </p:cNvPr>
          <p:cNvSpPr txBox="1">
            <a:spLocks/>
          </p:cNvSpPr>
          <p:nvPr/>
        </p:nvSpPr>
        <p:spPr>
          <a:xfrm>
            <a:off x="1009580" y="4468304"/>
            <a:ext cx="10134600" cy="2108341"/>
          </a:xfrm>
          <a:prstGeom prst="rect">
            <a:avLst/>
          </a:prstGeom>
        </p:spPr>
        <p:txBody>
          <a:bodyPr vert="horz" lIns="91440" tIns="45720" rIns="91440" bIns="45720" rtlCol="0">
            <a:normAutofit/>
          </a:bodyPr>
          <a:lstStyle>
            <a:lvl1pPr marL="274320" indent="-228600" algn="just" defTabSz="914400" rtl="0" eaLnBrk="1" latinLnBrk="0" hangingPunct="1">
              <a:lnSpc>
                <a:spcPct val="100000"/>
              </a:lnSpc>
              <a:spcBef>
                <a:spcPts val="600"/>
              </a:spcBef>
              <a:spcAft>
                <a:spcPts val="600"/>
              </a:spcAft>
              <a:buClr>
                <a:schemeClr val="tx1">
                  <a:lumMod val="65000"/>
                  <a:lumOff val="35000"/>
                </a:schemeClr>
              </a:buClr>
              <a:buSzPct val="80000"/>
              <a:buFont typeface="Wingdings" panose="05000000000000000000" pitchFamily="2" charset="2"/>
              <a:buChar char="Ø"/>
              <a:defRPr sz="2800" kern="1200">
                <a:solidFill>
                  <a:schemeClr val="tx1"/>
                </a:solidFill>
                <a:latin typeface="Cambria" panose="02040503050406030204" pitchFamily="18" charset="0"/>
                <a:ea typeface="+mn-ea"/>
                <a:cs typeface="+mn-cs"/>
              </a:defRPr>
            </a:lvl1pPr>
            <a:lvl2pPr marL="594360" indent="-228600" algn="just" defTabSz="914400" rtl="0" eaLnBrk="1" latinLnBrk="0" hangingPunct="1">
              <a:lnSpc>
                <a:spcPct val="100000"/>
              </a:lnSpc>
              <a:spcBef>
                <a:spcPts val="600"/>
              </a:spcBef>
              <a:spcAft>
                <a:spcPts val="600"/>
              </a:spcAft>
              <a:buClr>
                <a:schemeClr val="tx1">
                  <a:lumMod val="65000"/>
                  <a:lumOff val="35000"/>
                </a:schemeClr>
              </a:buClr>
              <a:buSzPct val="80000"/>
              <a:buFont typeface="Courier New" panose="02070309020205020404" pitchFamily="49" charset="0"/>
              <a:buChar char="o"/>
              <a:defRPr sz="2800" i="1" kern="1200">
                <a:solidFill>
                  <a:schemeClr val="tx1"/>
                </a:solidFill>
                <a:latin typeface="Cambria" panose="02040503050406030204" pitchFamily="18" charset="0"/>
                <a:ea typeface="+mn-ea"/>
                <a:cs typeface="+mn-cs"/>
              </a:defRPr>
            </a:lvl2pPr>
            <a:lvl3pPr marL="777240" indent="-182880" algn="just" defTabSz="914400" rtl="0" eaLnBrk="1" latinLnBrk="0" hangingPunct="1">
              <a:lnSpc>
                <a:spcPct val="100000"/>
              </a:lnSpc>
              <a:spcBef>
                <a:spcPts val="600"/>
              </a:spcBef>
              <a:spcAft>
                <a:spcPts val="600"/>
              </a:spcAft>
              <a:buClr>
                <a:schemeClr val="tx1">
                  <a:lumMod val="65000"/>
                  <a:lumOff val="35000"/>
                </a:schemeClr>
              </a:buClr>
              <a:buSzPct val="80000"/>
              <a:buFont typeface="Arial" pitchFamily="34" charset="0"/>
              <a:buChar char="•"/>
              <a:defRPr sz="2400" kern="1200">
                <a:solidFill>
                  <a:schemeClr val="tx1"/>
                </a:solidFill>
                <a:latin typeface="Cambria" panose="02040503050406030204" pitchFamily="18" charset="0"/>
                <a:ea typeface="+mn-ea"/>
                <a:cs typeface="+mn-cs"/>
              </a:defRPr>
            </a:lvl3pPr>
            <a:lvl4pPr marL="960120" indent="-182880" algn="just" defTabSz="914400" rtl="0" eaLnBrk="1" latinLnBrk="0" hangingPunct="1">
              <a:lnSpc>
                <a:spcPct val="100000"/>
              </a:lnSpc>
              <a:spcBef>
                <a:spcPts val="600"/>
              </a:spcBef>
              <a:spcAft>
                <a:spcPts val="600"/>
              </a:spcAft>
              <a:buClr>
                <a:schemeClr val="tx1">
                  <a:lumMod val="65000"/>
                  <a:lumOff val="35000"/>
                </a:schemeClr>
              </a:buClr>
              <a:buSzPct val="80000"/>
              <a:buFont typeface="Arial" pitchFamily="34" charset="0"/>
              <a:buChar char="•"/>
              <a:defRPr sz="2600" kern="1200">
                <a:solidFill>
                  <a:schemeClr val="tx1"/>
                </a:solidFill>
                <a:latin typeface="Cambria" panose="02040503050406030204" pitchFamily="18" charset="0"/>
                <a:ea typeface="+mn-ea"/>
                <a:cs typeface="+mn-cs"/>
              </a:defRPr>
            </a:lvl4pPr>
            <a:lvl5pPr marL="1097280" indent="-137160" algn="just" defTabSz="914400" rtl="0" eaLnBrk="1" latinLnBrk="0" hangingPunct="1">
              <a:lnSpc>
                <a:spcPct val="100000"/>
              </a:lnSpc>
              <a:spcBef>
                <a:spcPts val="600"/>
              </a:spcBef>
              <a:spcAft>
                <a:spcPts val="600"/>
              </a:spcAft>
              <a:buClr>
                <a:schemeClr val="tx1">
                  <a:lumMod val="65000"/>
                  <a:lumOff val="35000"/>
                </a:schemeClr>
              </a:buClr>
              <a:buSzPct val="80000"/>
              <a:buFont typeface="Arial" pitchFamily="34" charset="0"/>
              <a:buChar char="•"/>
              <a:defRPr sz="2600" kern="1200">
                <a:solidFill>
                  <a:schemeClr val="tx1"/>
                </a:solidFill>
                <a:latin typeface="Cambria" panose="02040503050406030204" pitchFamily="18" charset="0"/>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a:lstStyle>
          <a:p>
            <a:pPr marL="45720" indent="0" algn="l">
              <a:spcAft>
                <a:spcPts val="0"/>
              </a:spcAft>
              <a:buFont typeface="Wingdings" panose="05000000000000000000" pitchFamily="2" charset="2"/>
              <a:buNone/>
            </a:pPr>
            <a:r>
              <a:rPr lang="en-US" sz="2000" b="1" dirty="0">
                <a:ea typeface="Cambria" panose="02040503050406030204" pitchFamily="18" charset="0"/>
                <a:cs typeface="Tahoma" panose="020B0604030504040204" pitchFamily="34" charset="0"/>
              </a:rPr>
              <a:t>TS. </a:t>
            </a:r>
            <a:r>
              <a:rPr lang="en-US" sz="2000" b="1" dirty="0" err="1">
                <a:ea typeface="Cambria" panose="02040503050406030204" pitchFamily="18" charset="0"/>
                <a:cs typeface="Tahoma" panose="020B0604030504040204" pitchFamily="34" charset="0"/>
              </a:rPr>
              <a:t>Trần</a:t>
            </a:r>
            <a:r>
              <a:rPr lang="en-US" sz="2000" b="1" dirty="0">
                <a:ea typeface="Cambria" panose="02040503050406030204" pitchFamily="18" charset="0"/>
                <a:cs typeface="Tahoma" panose="020B0604030504040204" pitchFamily="34" charset="0"/>
              </a:rPr>
              <a:t> </a:t>
            </a:r>
            <a:r>
              <a:rPr lang="en-US" sz="2000" b="1" dirty="0" err="1">
                <a:ea typeface="Cambria" panose="02040503050406030204" pitchFamily="18" charset="0"/>
                <a:cs typeface="Tahoma" panose="020B0604030504040204" pitchFamily="34" charset="0"/>
              </a:rPr>
              <a:t>Thị</a:t>
            </a:r>
            <a:r>
              <a:rPr lang="en-US" sz="2000" b="1" dirty="0">
                <a:ea typeface="Cambria" panose="02040503050406030204" pitchFamily="18" charset="0"/>
                <a:cs typeface="Tahoma" panose="020B0604030504040204" pitchFamily="34" charset="0"/>
              </a:rPr>
              <a:t> </a:t>
            </a:r>
            <a:r>
              <a:rPr lang="en-US" sz="2000" b="1" dirty="0" err="1">
                <a:ea typeface="Cambria" panose="02040503050406030204" pitchFamily="18" charset="0"/>
                <a:cs typeface="Tahoma" panose="020B0604030504040204" pitchFamily="34" charset="0"/>
              </a:rPr>
              <a:t>Hồng</a:t>
            </a:r>
            <a:r>
              <a:rPr lang="en-US" sz="2000" b="1" dirty="0">
                <a:ea typeface="Cambria" panose="02040503050406030204" pitchFamily="18" charset="0"/>
                <a:cs typeface="Tahoma" panose="020B0604030504040204" pitchFamily="34" charset="0"/>
              </a:rPr>
              <a:t> Minh</a:t>
            </a:r>
          </a:p>
          <a:p>
            <a:pPr marL="45720" indent="0" algn="l">
              <a:spcAft>
                <a:spcPts val="0"/>
              </a:spcAft>
              <a:buFont typeface="Wingdings" panose="05000000000000000000" pitchFamily="2" charset="2"/>
              <a:buNone/>
            </a:pPr>
            <a:r>
              <a:rPr lang="en-US" sz="2000" dirty="0" err="1">
                <a:ea typeface="Cambria" panose="02040503050406030204" pitchFamily="18" charset="0"/>
                <a:cs typeface="Tahoma" panose="020B0604030504040204" pitchFamily="34" charset="0"/>
              </a:rPr>
              <a:t>Viện</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trưởng</a:t>
            </a:r>
            <a:endParaRPr lang="en-US" sz="2000" dirty="0">
              <a:ea typeface="Cambria" panose="02040503050406030204" pitchFamily="18" charset="0"/>
              <a:cs typeface="Tahoma" panose="020B0604030504040204" pitchFamily="34" charset="0"/>
            </a:endParaRPr>
          </a:p>
          <a:p>
            <a:pPr marL="45720" indent="0" algn="l">
              <a:spcAft>
                <a:spcPts val="0"/>
              </a:spcAft>
              <a:buFont typeface="Wingdings" panose="05000000000000000000" pitchFamily="2" charset="2"/>
              <a:buNone/>
            </a:pPr>
            <a:r>
              <a:rPr lang="en-US" sz="2000" dirty="0" err="1">
                <a:ea typeface="Cambria" panose="02040503050406030204" pitchFamily="18" charset="0"/>
                <a:cs typeface="Tahoma" panose="020B0604030504040204" pitchFamily="34" charset="0"/>
              </a:rPr>
              <a:t>Viện</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Nghiên</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cứu</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quản</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lý</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kinh</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tế</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Trung</a:t>
            </a:r>
            <a:r>
              <a:rPr lang="en-US" sz="2000" dirty="0">
                <a:ea typeface="Cambria" panose="02040503050406030204" pitchFamily="18" charset="0"/>
                <a:cs typeface="Tahoma" panose="020B0604030504040204" pitchFamily="34" charset="0"/>
              </a:rPr>
              <a:t> </a:t>
            </a:r>
            <a:r>
              <a:rPr lang="en-US" sz="2000" dirty="0" err="1">
                <a:ea typeface="Cambria" panose="02040503050406030204" pitchFamily="18" charset="0"/>
                <a:cs typeface="Tahoma" panose="020B0604030504040204" pitchFamily="34" charset="0"/>
              </a:rPr>
              <a:t>ương</a:t>
            </a:r>
            <a:endParaRPr lang="en-US" sz="2000" dirty="0">
              <a:ea typeface="Cambria" panose="02040503050406030204" pitchFamily="18" charset="0"/>
              <a:cs typeface="Tahoma" panose="020B0604030504040204" pitchFamily="34" charset="0"/>
            </a:endParaRPr>
          </a:p>
          <a:p>
            <a:pPr marL="45720" indent="0" algn="l">
              <a:spcAft>
                <a:spcPts val="0"/>
              </a:spcAft>
              <a:buFont typeface="Wingdings" panose="05000000000000000000" pitchFamily="2" charset="2"/>
              <a:buNone/>
            </a:pPr>
            <a:r>
              <a:rPr lang="en-US" sz="2000" dirty="0">
                <a:ea typeface="Cambria" panose="02040503050406030204" pitchFamily="18" charset="0"/>
                <a:cs typeface="Tahoma" panose="020B0604030504040204" pitchFamily="34" charset="0"/>
              </a:rPr>
              <a:t>Email: </a:t>
            </a:r>
            <a:r>
              <a:rPr lang="en-US" sz="2000" dirty="0">
                <a:ea typeface="Cambria" panose="02040503050406030204" pitchFamily="18" charset="0"/>
                <a:cs typeface="Tahoma" panose="020B0604030504040204" pitchFamily="34" charset="0"/>
                <a:hlinkClick r:id="rId2"/>
              </a:rPr>
              <a:t>hongminhtran@mpi.gov.vn</a:t>
            </a:r>
            <a:r>
              <a:rPr lang="en-US" sz="2000" dirty="0">
                <a:ea typeface="Cambria" panose="02040503050406030204" pitchFamily="18" charset="0"/>
                <a:cs typeface="Tahoma" panose="020B0604030504040204" pitchFamily="34" charset="0"/>
              </a:rPr>
              <a:t> </a:t>
            </a:r>
          </a:p>
          <a:p>
            <a:pPr marL="45720" indent="0" algn="l">
              <a:spcAft>
                <a:spcPts val="0"/>
              </a:spcAft>
              <a:buFont typeface="Wingdings" panose="05000000000000000000" pitchFamily="2" charset="2"/>
              <a:buNone/>
            </a:pPr>
            <a:r>
              <a:rPr lang="en-US" sz="2000" dirty="0">
                <a:ea typeface="Cambria" panose="02040503050406030204" pitchFamily="18" charset="0"/>
                <a:cs typeface="Tahoma" panose="020B0604030504040204" pitchFamily="34" charset="0"/>
              </a:rPr>
              <a:t>ĐT: 0902267469</a:t>
            </a:r>
          </a:p>
        </p:txBody>
      </p:sp>
    </p:spTree>
    <p:extLst>
      <p:ext uri="{BB962C8B-B14F-4D97-AF65-F5344CB8AC3E}">
        <p14:creationId xmlns:p14="http://schemas.microsoft.com/office/powerpoint/2010/main" val="3065453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1222</TotalTime>
  <Words>884</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vt:lpstr>
      <vt:lpstr>Wingdings</vt:lpstr>
      <vt:lpstr>Clarity</vt:lpstr>
      <vt:lpstr>Cơ cấu lại nền kinh tế 2021-2025:  Vai trò quan trọng trong phát huy năng lực nội sinh, thúc đẩy tăng trưởng và phát triển bền vững</vt:lpstr>
      <vt:lpstr>Cơ cấu lại nền kinh tế</vt:lpstr>
      <vt:lpstr>Cơ cấu lại nền kinh tế (2)</vt:lpstr>
      <vt:lpstr>Bối cảnh mới, vị thế mới</vt:lpstr>
      <vt:lpstr>Bối cảnh mới, vị thế mới (2)</vt:lpstr>
      <vt:lpstr>Tư duy mới, nội lực mới, động lực mới</vt:lpstr>
      <vt:lpstr>Tư duy mới, nội lực mới, động lực mới (2)</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THÚC ĐẨY PHỤC HỒI KINH TẾ VÀ CẢI CÁCH THỂ CHẾ SAU ĐẠI DỊCH COVID-19: ĐỀ XUẤT CHO VIỆT NAM</dc:title>
  <dc:creator>Anh Duong Nguyen</dc:creator>
  <cp:lastModifiedBy>Anh Duong</cp:lastModifiedBy>
  <cp:revision>187</cp:revision>
  <dcterms:created xsi:type="dcterms:W3CDTF">2021-04-15T15:51:57Z</dcterms:created>
  <dcterms:modified xsi:type="dcterms:W3CDTF">2023-09-12T22:13:38Z</dcterms:modified>
</cp:coreProperties>
</file>